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5"/>
  </p:notesMasterIdLst>
  <p:sldIdLst>
    <p:sldId id="256" r:id="rId2"/>
    <p:sldId id="273" r:id="rId3"/>
    <p:sldId id="328" r:id="rId4"/>
    <p:sldId id="304" r:id="rId5"/>
    <p:sldId id="275" r:id="rId6"/>
    <p:sldId id="329" r:id="rId7"/>
    <p:sldId id="271" r:id="rId8"/>
    <p:sldId id="272" r:id="rId9"/>
    <p:sldId id="267" r:id="rId10"/>
    <p:sldId id="258" r:id="rId11"/>
    <p:sldId id="260" r:id="rId12"/>
    <p:sldId id="266" r:id="rId13"/>
    <p:sldId id="259" r:id="rId14"/>
    <p:sldId id="261" r:id="rId15"/>
    <p:sldId id="262" r:id="rId16"/>
    <p:sldId id="331" r:id="rId17"/>
    <p:sldId id="264" r:id="rId18"/>
    <p:sldId id="263" r:id="rId19"/>
    <p:sldId id="265" r:id="rId20"/>
    <p:sldId id="268" r:id="rId21"/>
    <p:sldId id="270" r:id="rId22"/>
    <p:sldId id="269" r:id="rId23"/>
    <p:sldId id="3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0A752-AA74-4844-BB91-2974DC6364D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B591358-55C0-4240-94BD-B25F2137145D}">
      <dgm:prSet/>
      <dgm:spPr/>
      <dgm:t>
        <a:bodyPr/>
        <a:lstStyle/>
        <a:p>
          <a:r>
            <a:rPr lang="en-US"/>
            <a:t>Research Keyword</a:t>
          </a:r>
        </a:p>
      </dgm:t>
    </dgm:pt>
    <dgm:pt modelId="{6C68B486-A6FF-47CE-A28E-E94E52F5E2DA}" type="parTrans" cxnId="{C00441A5-14AF-49A0-9133-3F0604D80A8E}">
      <dgm:prSet/>
      <dgm:spPr/>
      <dgm:t>
        <a:bodyPr/>
        <a:lstStyle/>
        <a:p>
          <a:endParaRPr lang="en-US"/>
        </a:p>
      </dgm:t>
    </dgm:pt>
    <dgm:pt modelId="{D18ACE0A-D326-4796-92BD-75127DFDF336}" type="sibTrans" cxnId="{C00441A5-14AF-49A0-9133-3F0604D80A8E}">
      <dgm:prSet/>
      <dgm:spPr/>
      <dgm:t>
        <a:bodyPr/>
        <a:lstStyle/>
        <a:p>
          <a:endParaRPr lang="en-US"/>
        </a:p>
      </dgm:t>
    </dgm:pt>
    <dgm:pt modelId="{A42A842A-5434-4D3A-BDCF-29FEE37B84D4}">
      <dgm:prSet/>
      <dgm:spPr/>
      <dgm:t>
        <a:bodyPr/>
        <a:lstStyle/>
        <a:p>
          <a:r>
            <a:rPr lang="en-US"/>
            <a:t>Reporting</a:t>
          </a:r>
        </a:p>
      </dgm:t>
    </dgm:pt>
    <dgm:pt modelId="{5F69CA2B-3576-4C83-95B1-8A13245EC0BA}" type="parTrans" cxnId="{36792492-AD8E-4C6C-A68C-E2BD31940135}">
      <dgm:prSet/>
      <dgm:spPr/>
      <dgm:t>
        <a:bodyPr/>
        <a:lstStyle/>
        <a:p>
          <a:endParaRPr lang="en-US"/>
        </a:p>
      </dgm:t>
    </dgm:pt>
    <dgm:pt modelId="{7D9578C0-C83C-46FA-AC5A-EAC8A559A92C}" type="sibTrans" cxnId="{36792492-AD8E-4C6C-A68C-E2BD31940135}">
      <dgm:prSet/>
      <dgm:spPr/>
      <dgm:t>
        <a:bodyPr/>
        <a:lstStyle/>
        <a:p>
          <a:endParaRPr lang="en-US"/>
        </a:p>
      </dgm:t>
    </dgm:pt>
    <dgm:pt modelId="{8F2D9710-6CFD-4957-8512-10AB561D85CA}">
      <dgm:prSet/>
      <dgm:spPr/>
      <dgm:t>
        <a:bodyPr/>
        <a:lstStyle/>
        <a:p>
          <a:r>
            <a:rPr lang="en-US"/>
            <a:t>Optimisasi</a:t>
          </a:r>
        </a:p>
      </dgm:t>
    </dgm:pt>
    <dgm:pt modelId="{33DA418A-D0D7-4FFF-BE7A-D55113A9A92C}" type="parTrans" cxnId="{8210730C-2925-415A-A5C4-2E163489C8C6}">
      <dgm:prSet/>
      <dgm:spPr/>
      <dgm:t>
        <a:bodyPr/>
        <a:lstStyle/>
        <a:p>
          <a:endParaRPr lang="en-US"/>
        </a:p>
      </dgm:t>
    </dgm:pt>
    <dgm:pt modelId="{D6E5EA41-DBF1-453F-8C87-344EBAAFEE8E}" type="sibTrans" cxnId="{8210730C-2925-415A-A5C4-2E163489C8C6}">
      <dgm:prSet/>
      <dgm:spPr/>
      <dgm:t>
        <a:bodyPr/>
        <a:lstStyle/>
        <a:p>
          <a:endParaRPr lang="en-US"/>
        </a:p>
      </dgm:t>
    </dgm:pt>
    <dgm:pt modelId="{A425DC6B-E1D6-4DB0-8187-B3423BA93F09}">
      <dgm:prSet/>
      <dgm:spPr/>
      <dgm:t>
        <a:bodyPr/>
        <a:lstStyle/>
        <a:p>
          <a:r>
            <a:rPr lang="en-US"/>
            <a:t>Submision</a:t>
          </a:r>
        </a:p>
      </dgm:t>
    </dgm:pt>
    <dgm:pt modelId="{930E017D-43ED-4A2F-A660-3E915676379B}" type="parTrans" cxnId="{612C7588-9E9C-447D-A98F-13E9BA9C7A72}">
      <dgm:prSet/>
      <dgm:spPr/>
      <dgm:t>
        <a:bodyPr/>
        <a:lstStyle/>
        <a:p>
          <a:endParaRPr lang="en-US"/>
        </a:p>
      </dgm:t>
    </dgm:pt>
    <dgm:pt modelId="{6EB14075-10FF-449D-9C93-F5B0AD19BD3F}" type="sibTrans" cxnId="{612C7588-9E9C-447D-A98F-13E9BA9C7A72}">
      <dgm:prSet/>
      <dgm:spPr/>
      <dgm:t>
        <a:bodyPr/>
        <a:lstStyle/>
        <a:p>
          <a:endParaRPr lang="en-US"/>
        </a:p>
      </dgm:t>
    </dgm:pt>
    <dgm:pt modelId="{CD8203F4-DDEB-45A9-A93D-AF04A6529FA0}">
      <dgm:prSet/>
      <dgm:spPr/>
      <dgm:t>
        <a:bodyPr/>
        <a:lstStyle/>
        <a:p>
          <a:r>
            <a:rPr lang="en-US"/>
            <a:t>Follow up reporting</a:t>
          </a:r>
        </a:p>
      </dgm:t>
    </dgm:pt>
    <dgm:pt modelId="{FE698901-57BC-4483-A1F9-AE500F355ABA}" type="parTrans" cxnId="{45A67391-ECC8-4223-BAAA-0B103A3A5EEA}">
      <dgm:prSet/>
      <dgm:spPr/>
      <dgm:t>
        <a:bodyPr/>
        <a:lstStyle/>
        <a:p>
          <a:endParaRPr lang="en-US"/>
        </a:p>
      </dgm:t>
    </dgm:pt>
    <dgm:pt modelId="{AB1B9751-D0C0-40E7-9428-D99A009C4F37}" type="sibTrans" cxnId="{45A67391-ECC8-4223-BAAA-0B103A3A5EEA}">
      <dgm:prSet/>
      <dgm:spPr/>
      <dgm:t>
        <a:bodyPr/>
        <a:lstStyle/>
        <a:p>
          <a:endParaRPr lang="en-US"/>
        </a:p>
      </dgm:t>
    </dgm:pt>
    <dgm:pt modelId="{91491CBB-A3F4-41C0-9DAC-AAF9F75AA55D}" type="pres">
      <dgm:prSet presAssocID="{38B0A752-AA74-4844-BB91-2974DC6364D8}" presName="diagram" presStyleCnt="0">
        <dgm:presLayoutVars>
          <dgm:dir/>
          <dgm:resizeHandles val="exact"/>
        </dgm:presLayoutVars>
      </dgm:prSet>
      <dgm:spPr/>
    </dgm:pt>
    <dgm:pt modelId="{389C0EDA-4C59-40AB-989B-04D524C0A489}" type="pres">
      <dgm:prSet presAssocID="{4B591358-55C0-4240-94BD-B25F2137145D}" presName="node" presStyleLbl="node1" presStyleIdx="0" presStyleCnt="5">
        <dgm:presLayoutVars>
          <dgm:bulletEnabled val="1"/>
        </dgm:presLayoutVars>
      </dgm:prSet>
      <dgm:spPr/>
    </dgm:pt>
    <dgm:pt modelId="{DF28BBE2-E54F-4ECF-B9D6-EE56ACE23FA9}" type="pres">
      <dgm:prSet presAssocID="{D18ACE0A-D326-4796-92BD-75127DFDF336}" presName="sibTrans" presStyleCnt="0"/>
      <dgm:spPr/>
    </dgm:pt>
    <dgm:pt modelId="{E467F1B9-E88D-4F8A-AD2C-65715E8FE49B}" type="pres">
      <dgm:prSet presAssocID="{A42A842A-5434-4D3A-BDCF-29FEE37B84D4}" presName="node" presStyleLbl="node1" presStyleIdx="1" presStyleCnt="5">
        <dgm:presLayoutVars>
          <dgm:bulletEnabled val="1"/>
        </dgm:presLayoutVars>
      </dgm:prSet>
      <dgm:spPr/>
    </dgm:pt>
    <dgm:pt modelId="{790F6E5B-6D3F-47C5-8414-1FD582D229BE}" type="pres">
      <dgm:prSet presAssocID="{7D9578C0-C83C-46FA-AC5A-EAC8A559A92C}" presName="sibTrans" presStyleCnt="0"/>
      <dgm:spPr/>
    </dgm:pt>
    <dgm:pt modelId="{617AA237-D83E-4C23-89FF-3015057277F5}" type="pres">
      <dgm:prSet presAssocID="{8F2D9710-6CFD-4957-8512-10AB561D85CA}" presName="node" presStyleLbl="node1" presStyleIdx="2" presStyleCnt="5">
        <dgm:presLayoutVars>
          <dgm:bulletEnabled val="1"/>
        </dgm:presLayoutVars>
      </dgm:prSet>
      <dgm:spPr/>
    </dgm:pt>
    <dgm:pt modelId="{4C4334E7-FBFF-442D-AB5E-FD89CF91C47F}" type="pres">
      <dgm:prSet presAssocID="{D6E5EA41-DBF1-453F-8C87-344EBAAFEE8E}" presName="sibTrans" presStyleCnt="0"/>
      <dgm:spPr/>
    </dgm:pt>
    <dgm:pt modelId="{27784F2D-60F9-4D8C-BE26-5C31C607B4EF}" type="pres">
      <dgm:prSet presAssocID="{A425DC6B-E1D6-4DB0-8187-B3423BA93F09}" presName="node" presStyleLbl="node1" presStyleIdx="3" presStyleCnt="5">
        <dgm:presLayoutVars>
          <dgm:bulletEnabled val="1"/>
        </dgm:presLayoutVars>
      </dgm:prSet>
      <dgm:spPr/>
    </dgm:pt>
    <dgm:pt modelId="{40515D1D-7B81-4B59-863B-071008936ADE}" type="pres">
      <dgm:prSet presAssocID="{6EB14075-10FF-449D-9C93-F5B0AD19BD3F}" presName="sibTrans" presStyleCnt="0"/>
      <dgm:spPr/>
    </dgm:pt>
    <dgm:pt modelId="{7D71785C-DD82-46BF-88D7-1F7610178CE6}" type="pres">
      <dgm:prSet presAssocID="{CD8203F4-DDEB-45A9-A93D-AF04A6529FA0}" presName="node" presStyleLbl="node1" presStyleIdx="4" presStyleCnt="5">
        <dgm:presLayoutVars>
          <dgm:bulletEnabled val="1"/>
        </dgm:presLayoutVars>
      </dgm:prSet>
      <dgm:spPr/>
    </dgm:pt>
  </dgm:ptLst>
  <dgm:cxnLst>
    <dgm:cxn modelId="{8F6FF905-F2DA-4C1E-BD44-E155DC679831}" type="presOf" srcId="{A425DC6B-E1D6-4DB0-8187-B3423BA93F09}" destId="{27784F2D-60F9-4D8C-BE26-5C31C607B4EF}" srcOrd="0" destOrd="0" presId="urn:microsoft.com/office/officeart/2005/8/layout/default"/>
    <dgm:cxn modelId="{8210730C-2925-415A-A5C4-2E163489C8C6}" srcId="{38B0A752-AA74-4844-BB91-2974DC6364D8}" destId="{8F2D9710-6CFD-4957-8512-10AB561D85CA}" srcOrd="2" destOrd="0" parTransId="{33DA418A-D0D7-4FFF-BE7A-D55113A9A92C}" sibTransId="{D6E5EA41-DBF1-453F-8C87-344EBAAFEE8E}"/>
    <dgm:cxn modelId="{C6BAA50E-FB50-4711-8167-32E63046B854}" type="presOf" srcId="{CD8203F4-DDEB-45A9-A93D-AF04A6529FA0}" destId="{7D71785C-DD82-46BF-88D7-1F7610178CE6}" srcOrd="0" destOrd="0" presId="urn:microsoft.com/office/officeart/2005/8/layout/default"/>
    <dgm:cxn modelId="{6CA06A2D-4ACA-4EC6-9D09-F63052301D97}" type="presOf" srcId="{38B0A752-AA74-4844-BB91-2974DC6364D8}" destId="{91491CBB-A3F4-41C0-9DAC-AAF9F75AA55D}" srcOrd="0" destOrd="0" presId="urn:microsoft.com/office/officeart/2005/8/layout/default"/>
    <dgm:cxn modelId="{3DB0F941-8FAB-463A-B118-333A44C0DB8C}" type="presOf" srcId="{4B591358-55C0-4240-94BD-B25F2137145D}" destId="{389C0EDA-4C59-40AB-989B-04D524C0A489}" srcOrd="0" destOrd="0" presId="urn:microsoft.com/office/officeart/2005/8/layout/default"/>
    <dgm:cxn modelId="{C846F087-EA0C-4606-A9F4-2F9D650EFDAE}" type="presOf" srcId="{8F2D9710-6CFD-4957-8512-10AB561D85CA}" destId="{617AA237-D83E-4C23-89FF-3015057277F5}" srcOrd="0" destOrd="0" presId="urn:microsoft.com/office/officeart/2005/8/layout/default"/>
    <dgm:cxn modelId="{612C7588-9E9C-447D-A98F-13E9BA9C7A72}" srcId="{38B0A752-AA74-4844-BB91-2974DC6364D8}" destId="{A425DC6B-E1D6-4DB0-8187-B3423BA93F09}" srcOrd="3" destOrd="0" parTransId="{930E017D-43ED-4A2F-A660-3E915676379B}" sibTransId="{6EB14075-10FF-449D-9C93-F5B0AD19BD3F}"/>
    <dgm:cxn modelId="{45A67391-ECC8-4223-BAAA-0B103A3A5EEA}" srcId="{38B0A752-AA74-4844-BB91-2974DC6364D8}" destId="{CD8203F4-DDEB-45A9-A93D-AF04A6529FA0}" srcOrd="4" destOrd="0" parTransId="{FE698901-57BC-4483-A1F9-AE500F355ABA}" sibTransId="{AB1B9751-D0C0-40E7-9428-D99A009C4F37}"/>
    <dgm:cxn modelId="{36792492-AD8E-4C6C-A68C-E2BD31940135}" srcId="{38B0A752-AA74-4844-BB91-2974DC6364D8}" destId="{A42A842A-5434-4D3A-BDCF-29FEE37B84D4}" srcOrd="1" destOrd="0" parTransId="{5F69CA2B-3576-4C83-95B1-8A13245EC0BA}" sibTransId="{7D9578C0-C83C-46FA-AC5A-EAC8A559A92C}"/>
    <dgm:cxn modelId="{58B11698-E251-4F55-8EA6-D803912ECA67}" type="presOf" srcId="{A42A842A-5434-4D3A-BDCF-29FEE37B84D4}" destId="{E467F1B9-E88D-4F8A-AD2C-65715E8FE49B}" srcOrd="0" destOrd="0" presId="urn:microsoft.com/office/officeart/2005/8/layout/default"/>
    <dgm:cxn modelId="{C00441A5-14AF-49A0-9133-3F0604D80A8E}" srcId="{38B0A752-AA74-4844-BB91-2974DC6364D8}" destId="{4B591358-55C0-4240-94BD-B25F2137145D}" srcOrd="0" destOrd="0" parTransId="{6C68B486-A6FF-47CE-A28E-E94E52F5E2DA}" sibTransId="{D18ACE0A-D326-4796-92BD-75127DFDF336}"/>
    <dgm:cxn modelId="{87C999D6-52E4-4393-9129-39FF92BC666B}" type="presParOf" srcId="{91491CBB-A3F4-41C0-9DAC-AAF9F75AA55D}" destId="{389C0EDA-4C59-40AB-989B-04D524C0A489}" srcOrd="0" destOrd="0" presId="urn:microsoft.com/office/officeart/2005/8/layout/default"/>
    <dgm:cxn modelId="{A90C8378-5DE4-4D8C-A298-BD81D8A60084}" type="presParOf" srcId="{91491CBB-A3F4-41C0-9DAC-AAF9F75AA55D}" destId="{DF28BBE2-E54F-4ECF-B9D6-EE56ACE23FA9}" srcOrd="1" destOrd="0" presId="urn:microsoft.com/office/officeart/2005/8/layout/default"/>
    <dgm:cxn modelId="{DE89F500-955A-4B0C-AD56-65C31F81248C}" type="presParOf" srcId="{91491CBB-A3F4-41C0-9DAC-AAF9F75AA55D}" destId="{E467F1B9-E88D-4F8A-AD2C-65715E8FE49B}" srcOrd="2" destOrd="0" presId="urn:microsoft.com/office/officeart/2005/8/layout/default"/>
    <dgm:cxn modelId="{CBBBAD1C-C201-47A5-BF97-5A9A0DC17848}" type="presParOf" srcId="{91491CBB-A3F4-41C0-9DAC-AAF9F75AA55D}" destId="{790F6E5B-6D3F-47C5-8414-1FD582D229BE}" srcOrd="3" destOrd="0" presId="urn:microsoft.com/office/officeart/2005/8/layout/default"/>
    <dgm:cxn modelId="{0325888A-2234-419C-BE89-23D50CEE3549}" type="presParOf" srcId="{91491CBB-A3F4-41C0-9DAC-AAF9F75AA55D}" destId="{617AA237-D83E-4C23-89FF-3015057277F5}" srcOrd="4" destOrd="0" presId="urn:microsoft.com/office/officeart/2005/8/layout/default"/>
    <dgm:cxn modelId="{FE56D39C-D853-4087-BB43-3420857B82EA}" type="presParOf" srcId="{91491CBB-A3F4-41C0-9DAC-AAF9F75AA55D}" destId="{4C4334E7-FBFF-442D-AB5E-FD89CF91C47F}" srcOrd="5" destOrd="0" presId="urn:microsoft.com/office/officeart/2005/8/layout/default"/>
    <dgm:cxn modelId="{3267E56C-7CA9-406E-B796-1E866CAD5FB8}" type="presParOf" srcId="{91491CBB-A3F4-41C0-9DAC-AAF9F75AA55D}" destId="{27784F2D-60F9-4D8C-BE26-5C31C607B4EF}" srcOrd="6" destOrd="0" presId="urn:microsoft.com/office/officeart/2005/8/layout/default"/>
    <dgm:cxn modelId="{B6FFF4B9-3175-439B-9CDE-610BCD53B229}" type="presParOf" srcId="{91491CBB-A3F4-41C0-9DAC-AAF9F75AA55D}" destId="{40515D1D-7B81-4B59-863B-071008936ADE}" srcOrd="7" destOrd="0" presId="urn:microsoft.com/office/officeart/2005/8/layout/default"/>
    <dgm:cxn modelId="{6D3E4AC8-C3DB-42A9-AD88-55667BE9EB0D}" type="presParOf" srcId="{91491CBB-A3F4-41C0-9DAC-AAF9F75AA55D}" destId="{7D71785C-DD82-46BF-88D7-1F7610178CE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C0EDA-4C59-40AB-989B-04D524C0A489}">
      <dsp:nvSpPr>
        <dsp:cNvPr id="0" name=""/>
        <dsp:cNvSpPr/>
      </dsp:nvSpPr>
      <dsp:spPr>
        <a:xfrm>
          <a:off x="1176867" y="286"/>
          <a:ext cx="2675667" cy="1605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Research Keyword</a:t>
          </a:r>
        </a:p>
      </dsp:txBody>
      <dsp:txXfrm>
        <a:off x="1176867" y="286"/>
        <a:ext cx="2675667" cy="1605400"/>
      </dsp:txXfrm>
    </dsp:sp>
    <dsp:sp modelId="{E467F1B9-E88D-4F8A-AD2C-65715E8FE49B}">
      <dsp:nvSpPr>
        <dsp:cNvPr id="0" name=""/>
        <dsp:cNvSpPr/>
      </dsp:nvSpPr>
      <dsp:spPr>
        <a:xfrm>
          <a:off x="4120100" y="286"/>
          <a:ext cx="2675667" cy="1605400"/>
        </a:xfrm>
        <a:prstGeom prst="rect">
          <a:avLst/>
        </a:prstGeom>
        <a:solidFill>
          <a:schemeClr val="accent5">
            <a:hueOff val="-373754"/>
            <a:satOff val="105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Reporting</a:t>
          </a:r>
        </a:p>
      </dsp:txBody>
      <dsp:txXfrm>
        <a:off x="4120100" y="286"/>
        <a:ext cx="2675667" cy="1605400"/>
      </dsp:txXfrm>
    </dsp:sp>
    <dsp:sp modelId="{617AA237-D83E-4C23-89FF-3015057277F5}">
      <dsp:nvSpPr>
        <dsp:cNvPr id="0" name=""/>
        <dsp:cNvSpPr/>
      </dsp:nvSpPr>
      <dsp:spPr>
        <a:xfrm>
          <a:off x="7063334" y="286"/>
          <a:ext cx="2675667" cy="1605400"/>
        </a:xfrm>
        <a:prstGeom prst="rect">
          <a:avLst/>
        </a:prstGeom>
        <a:solidFill>
          <a:schemeClr val="accent5">
            <a:hueOff val="-747507"/>
            <a:satOff val="209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Optimisasi</a:t>
          </a:r>
        </a:p>
      </dsp:txBody>
      <dsp:txXfrm>
        <a:off x="7063334" y="286"/>
        <a:ext cx="2675667" cy="1605400"/>
      </dsp:txXfrm>
    </dsp:sp>
    <dsp:sp modelId="{27784F2D-60F9-4D8C-BE26-5C31C607B4EF}">
      <dsp:nvSpPr>
        <dsp:cNvPr id="0" name=""/>
        <dsp:cNvSpPr/>
      </dsp:nvSpPr>
      <dsp:spPr>
        <a:xfrm>
          <a:off x="2648484" y="1873253"/>
          <a:ext cx="2675667" cy="1605400"/>
        </a:xfrm>
        <a:prstGeom prst="rect">
          <a:avLst/>
        </a:prstGeom>
        <a:solidFill>
          <a:schemeClr val="accent5">
            <a:hueOff val="-1121261"/>
            <a:satOff val="314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Submision</a:t>
          </a:r>
        </a:p>
      </dsp:txBody>
      <dsp:txXfrm>
        <a:off x="2648484" y="1873253"/>
        <a:ext cx="2675667" cy="1605400"/>
      </dsp:txXfrm>
    </dsp:sp>
    <dsp:sp modelId="{7D71785C-DD82-46BF-88D7-1F7610178CE6}">
      <dsp:nvSpPr>
        <dsp:cNvPr id="0" name=""/>
        <dsp:cNvSpPr/>
      </dsp:nvSpPr>
      <dsp:spPr>
        <a:xfrm>
          <a:off x="5591717" y="1873253"/>
          <a:ext cx="2675667" cy="1605400"/>
        </a:xfrm>
        <a:prstGeom prst="rect">
          <a:avLst/>
        </a:prstGeom>
        <a:solidFill>
          <a:schemeClr val="accent5">
            <a:hueOff val="-1495014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Follow up reporting</a:t>
          </a:r>
        </a:p>
      </dsp:txBody>
      <dsp:txXfrm>
        <a:off x="5591717" y="1873253"/>
        <a:ext cx="2675667" cy="160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D526D-C1CE-46BE-8A6A-AF0B6D26516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C0E1A-2BEE-4ADC-9DE5-87605AA89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8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4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1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9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34579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6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4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8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9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7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6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2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  <p:sldLayoutId id="2147483726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om/search/howsearchworks/mission/user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C38D4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C039F16C-265F-4A7D-8BB3-F70A88F81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200" dirty="0"/>
              <a:t>MENGENAL SEO, SEM &amp; MEMBUAT WEBSITE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72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7D106239-309E-4229-8AEB-F0892475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6700" dirty="0" err="1"/>
              <a:t>Mengenal</a:t>
            </a:r>
            <a:r>
              <a:rPr lang="en-US" sz="6700" dirty="0"/>
              <a:t> SEO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38D4D"/>
          </a:solidFill>
          <a:ln w="38100" cap="rnd">
            <a:solidFill>
              <a:srgbClr val="C38D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506A4DB-0229-448D-9CED-018B53CC3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Neo Sans Std"/>
              </a:rPr>
              <a:t> </a:t>
            </a:r>
            <a:r>
              <a:rPr lang="en-US" b="0" i="0" dirty="0" err="1">
                <a:effectLst/>
                <a:latin typeface="Neo Sans Std"/>
              </a:rPr>
              <a:t>suatu</a:t>
            </a:r>
            <a:r>
              <a:rPr lang="en-US" b="0" i="0" dirty="0">
                <a:effectLst/>
                <a:latin typeface="Neo Sans Std"/>
              </a:rPr>
              <a:t> strategi </a:t>
            </a:r>
            <a:r>
              <a:rPr lang="en-US" b="0" i="0" dirty="0" err="1">
                <a:effectLst/>
                <a:latin typeface="Neo Sans Std"/>
              </a:rPr>
              <a:t>atau</a:t>
            </a:r>
            <a:r>
              <a:rPr lang="en-US" b="0" i="0" dirty="0">
                <a:effectLst/>
                <a:latin typeface="Neo Sans Std"/>
              </a:rPr>
              <a:t> </a:t>
            </a:r>
            <a:r>
              <a:rPr lang="en-US" b="0" i="0" dirty="0" err="1">
                <a:effectLst/>
                <a:latin typeface="Neo Sans Std"/>
              </a:rPr>
              <a:t>serangkaian</a:t>
            </a:r>
            <a:r>
              <a:rPr lang="en-US" b="0" i="0" dirty="0">
                <a:effectLst/>
                <a:latin typeface="Neo Sans Std"/>
              </a:rPr>
              <a:t> </a:t>
            </a:r>
            <a:r>
              <a:rPr lang="en-US" b="0" i="0" dirty="0" err="1">
                <a:effectLst/>
                <a:latin typeface="Neo Sans Std"/>
              </a:rPr>
              <a:t>teknik</a:t>
            </a:r>
            <a:r>
              <a:rPr lang="en-US" b="0" i="0" dirty="0">
                <a:effectLst/>
                <a:latin typeface="Neo Sans Std"/>
              </a:rPr>
              <a:t> yang </a:t>
            </a:r>
            <a:r>
              <a:rPr lang="en-US" b="0" i="0" dirty="0" err="1">
                <a:effectLst/>
                <a:latin typeface="Neo Sans Std"/>
              </a:rPr>
              <a:t>sistematis</a:t>
            </a:r>
            <a:r>
              <a:rPr lang="en-US" b="0" i="0" dirty="0">
                <a:effectLst/>
                <a:latin typeface="Neo Sans Std"/>
              </a:rPr>
              <a:t> </a:t>
            </a:r>
            <a:r>
              <a:rPr lang="en-US" b="0" i="0" dirty="0" err="1">
                <a:effectLst/>
                <a:latin typeface="Neo Sans Std"/>
              </a:rPr>
              <a:t>untuk</a:t>
            </a:r>
            <a:r>
              <a:rPr lang="en-US" b="0" i="0" dirty="0">
                <a:effectLst/>
                <a:latin typeface="Neo Sans Std"/>
              </a:rPr>
              <a:t> </a:t>
            </a:r>
            <a:r>
              <a:rPr lang="en-US" b="0" i="0" dirty="0" err="1">
                <a:effectLst/>
                <a:latin typeface="Neo Sans Std"/>
              </a:rPr>
              <a:t>menempatkan</a:t>
            </a:r>
            <a:r>
              <a:rPr lang="en-US" b="0" i="0" dirty="0">
                <a:effectLst/>
                <a:latin typeface="Neo Sans Std"/>
              </a:rPr>
              <a:t> website </a:t>
            </a:r>
            <a:r>
              <a:rPr lang="en-US" b="0" i="0" dirty="0" err="1">
                <a:effectLst/>
                <a:latin typeface="Neo Sans Std"/>
              </a:rPr>
              <a:t>atau</a:t>
            </a:r>
            <a:r>
              <a:rPr lang="en-US" b="0" i="0" dirty="0">
                <a:effectLst/>
                <a:latin typeface="Neo Sans Std"/>
              </a:rPr>
              <a:t> blog </a:t>
            </a:r>
            <a:r>
              <a:rPr lang="en-US" b="0" i="0" dirty="0" err="1">
                <a:effectLst/>
                <a:latin typeface="Neo Sans Std"/>
              </a:rPr>
              <a:t>berada</a:t>
            </a:r>
            <a:r>
              <a:rPr lang="en-US" b="0" i="0" dirty="0">
                <a:effectLst/>
                <a:latin typeface="Neo Sans Std"/>
              </a:rPr>
              <a:t> di </a:t>
            </a:r>
            <a:r>
              <a:rPr lang="en-US" b="0" i="0" dirty="0" err="1">
                <a:effectLst/>
                <a:latin typeface="Neo Sans Std"/>
              </a:rPr>
              <a:t>halaman</a:t>
            </a:r>
            <a:r>
              <a:rPr lang="en-US" b="0" i="0" dirty="0">
                <a:effectLst/>
                <a:latin typeface="Neo Sans Std"/>
              </a:rPr>
              <a:t> </a:t>
            </a:r>
            <a:r>
              <a:rPr lang="en-US" b="0" i="0" dirty="0" err="1">
                <a:effectLst/>
                <a:latin typeface="Neo Sans Std"/>
              </a:rPr>
              <a:t>utama</a:t>
            </a:r>
            <a:r>
              <a:rPr lang="en-US" b="0" i="0" dirty="0">
                <a:effectLst/>
                <a:latin typeface="Neo Sans Std"/>
              </a:rPr>
              <a:t> SERP (</a:t>
            </a:r>
            <a:r>
              <a:rPr lang="en-US" b="0" i="1" dirty="0">
                <a:effectLst/>
                <a:latin typeface="Neo Sans Std"/>
              </a:rPr>
              <a:t>Search Engine Result Page</a:t>
            </a:r>
            <a:r>
              <a:rPr lang="en-US" b="0" i="0" dirty="0">
                <a:effectLst/>
                <a:latin typeface="Neo Sans Std"/>
              </a:rPr>
              <a:t>) dan </a:t>
            </a:r>
            <a:r>
              <a:rPr lang="en-US" b="0" i="0" dirty="0" err="1">
                <a:effectLst/>
                <a:latin typeface="Neo Sans Std"/>
              </a:rPr>
              <a:t>potensial</a:t>
            </a:r>
            <a:r>
              <a:rPr lang="en-US" b="0" i="0" dirty="0">
                <a:effectLst/>
                <a:latin typeface="Neo Sans Std"/>
              </a:rPr>
              <a:t> </a:t>
            </a:r>
            <a:r>
              <a:rPr lang="en-US" b="0" i="0" dirty="0" err="1">
                <a:effectLst/>
                <a:latin typeface="Neo Sans Std"/>
              </a:rPr>
              <a:t>sesuai</a:t>
            </a:r>
            <a:r>
              <a:rPr lang="en-US" b="0" i="0" dirty="0">
                <a:effectLst/>
                <a:latin typeface="Neo Sans Std"/>
              </a:rPr>
              <a:t> </a:t>
            </a:r>
            <a:r>
              <a:rPr lang="en-US" b="0" i="0" dirty="0" err="1">
                <a:effectLst/>
                <a:latin typeface="Neo Sans Std"/>
              </a:rPr>
              <a:t>dengan</a:t>
            </a:r>
            <a:r>
              <a:rPr lang="en-US" b="0" i="0" dirty="0">
                <a:effectLst/>
                <a:latin typeface="Neo Sans Std"/>
              </a:rPr>
              <a:t> </a:t>
            </a:r>
            <a:r>
              <a:rPr lang="en-US" b="0" i="1" dirty="0">
                <a:effectLst/>
                <a:latin typeface="Neo Sans Std"/>
              </a:rPr>
              <a:t>keyword</a:t>
            </a:r>
            <a:r>
              <a:rPr lang="en-US" b="0" i="0" dirty="0">
                <a:effectLst/>
                <a:latin typeface="Neo Sans Std"/>
              </a:rPr>
              <a:t> yang </a:t>
            </a:r>
            <a:r>
              <a:rPr lang="en-US" b="0" i="0" dirty="0" err="1">
                <a:effectLst/>
                <a:latin typeface="Neo Sans Std"/>
              </a:rPr>
              <a:t>ditentukan</a:t>
            </a:r>
            <a:endParaRPr lang="en-US" dirty="0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D49A2DCF-C182-4C60-BD10-648296393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66" t="16603" r="22033" b="10133"/>
          <a:stretch/>
        </p:blipFill>
        <p:spPr>
          <a:xfrm>
            <a:off x="178904" y="1166058"/>
            <a:ext cx="5206118" cy="502443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610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C38D4D"/>
          </a:solidFill>
          <a:ln w="25400">
            <a:solidFill>
              <a:srgbClr val="C38D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18366992-4605-417D-A6C6-57DA1D7F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Organic Traffic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5532A39-550D-4604-926F-35C53BC6D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285067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traffic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salah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traffic website yang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membayar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kedua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ataupun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ketiga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membawa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traffic yang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miliki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website Anda. Salah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organic traffic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 Engine Optimization.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memanfaatkan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SEO, Anda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membayar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alias gratis.</a:t>
            </a:r>
          </a:p>
        </p:txBody>
      </p:sp>
    </p:spTree>
    <p:extLst>
      <p:ext uri="{BB962C8B-B14F-4D97-AF65-F5344CB8AC3E}">
        <p14:creationId xmlns:p14="http://schemas.microsoft.com/office/powerpoint/2010/main" val="284764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BBB73822-96DD-4886-940A-99F30628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Langkah jitu SEO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8D4D"/>
          </a:solidFill>
          <a:ln w="34925">
            <a:solidFill>
              <a:srgbClr val="C38D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mpungan Konten 2">
            <a:extLst>
              <a:ext uri="{FF2B5EF4-FFF2-40B4-BE49-F238E27FC236}">
                <a16:creationId xmlns:a16="http://schemas.microsoft.com/office/drawing/2014/main" id="{E6966F0F-DD80-4B4F-AD9E-6393A283F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620161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16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38D4D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7F89F8E8-D651-4B77-A204-680D4A78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Mengenal SEM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8FF64A4-2742-49D1-B191-0CA895355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b="0" i="0">
                <a:effectLst/>
                <a:latin typeface="Neo Sans Std"/>
              </a:rPr>
              <a:t>Sama </a:t>
            </a:r>
            <a:r>
              <a:rPr lang="en-US" b="0" i="0" err="1">
                <a:effectLst/>
                <a:latin typeface="Neo Sans Std"/>
              </a:rPr>
              <a:t>seperti</a:t>
            </a:r>
            <a:r>
              <a:rPr lang="en-US" b="0" i="0">
                <a:effectLst/>
                <a:latin typeface="Neo Sans Std"/>
              </a:rPr>
              <a:t> SEO, SEM juga </a:t>
            </a:r>
            <a:r>
              <a:rPr lang="en-US" b="0" i="0" err="1">
                <a:effectLst/>
                <a:latin typeface="Neo Sans Std"/>
              </a:rPr>
              <a:t>memiliki</a:t>
            </a:r>
            <a:r>
              <a:rPr lang="en-US" b="0" i="0">
                <a:effectLst/>
                <a:latin typeface="Neo Sans Std"/>
              </a:rPr>
              <a:t> </a:t>
            </a:r>
            <a:r>
              <a:rPr lang="en-US" b="0" i="0" err="1">
                <a:effectLst/>
                <a:latin typeface="Neo Sans Std"/>
              </a:rPr>
              <a:t>tujuan</a:t>
            </a:r>
            <a:r>
              <a:rPr lang="en-US" b="0" i="0">
                <a:effectLst/>
                <a:latin typeface="Neo Sans Std"/>
              </a:rPr>
              <a:t> </a:t>
            </a:r>
            <a:r>
              <a:rPr lang="en-US" b="0" i="0" err="1">
                <a:effectLst/>
                <a:latin typeface="Neo Sans Std"/>
              </a:rPr>
              <a:t>untuk</a:t>
            </a:r>
            <a:r>
              <a:rPr lang="en-US" b="0" i="0">
                <a:effectLst/>
                <a:latin typeface="Neo Sans Std"/>
              </a:rPr>
              <a:t> </a:t>
            </a:r>
            <a:r>
              <a:rPr lang="en-US" b="0" i="0" err="1">
                <a:effectLst/>
                <a:latin typeface="Neo Sans Std"/>
              </a:rPr>
              <a:t>mendapatkan</a:t>
            </a:r>
            <a:r>
              <a:rPr lang="en-US" b="0" i="0">
                <a:effectLst/>
                <a:latin typeface="Neo Sans Std"/>
              </a:rPr>
              <a:t> </a:t>
            </a:r>
            <a:r>
              <a:rPr lang="en-US" b="0" i="0" err="1">
                <a:effectLst/>
                <a:latin typeface="Neo Sans Std"/>
              </a:rPr>
              <a:t>tampilan</a:t>
            </a:r>
            <a:r>
              <a:rPr lang="en-US" b="0" i="0">
                <a:effectLst/>
                <a:latin typeface="Neo Sans Std"/>
              </a:rPr>
              <a:t> website </a:t>
            </a:r>
            <a:r>
              <a:rPr lang="en-US" b="0" i="0" err="1">
                <a:effectLst/>
                <a:latin typeface="Neo Sans Std"/>
              </a:rPr>
              <a:t>atau</a:t>
            </a:r>
            <a:r>
              <a:rPr lang="en-US" b="0" i="0">
                <a:effectLst/>
                <a:latin typeface="Neo Sans Std"/>
              </a:rPr>
              <a:t> blog pada </a:t>
            </a:r>
            <a:r>
              <a:rPr lang="en-US" b="0" i="0" err="1">
                <a:effectLst/>
                <a:latin typeface="Neo Sans Std"/>
              </a:rPr>
              <a:t>halaman</a:t>
            </a:r>
            <a:r>
              <a:rPr lang="en-US" b="0" i="0">
                <a:effectLst/>
                <a:latin typeface="Neo Sans Std"/>
              </a:rPr>
              <a:t> </a:t>
            </a:r>
            <a:r>
              <a:rPr lang="en-US" b="0" i="0" err="1">
                <a:effectLst/>
                <a:latin typeface="Neo Sans Std"/>
              </a:rPr>
              <a:t>utama</a:t>
            </a:r>
            <a:r>
              <a:rPr lang="en-US" b="0" i="1">
                <a:effectLst/>
                <a:latin typeface="Neo Sans Std"/>
              </a:rPr>
              <a:t> Search Engine Result Page</a:t>
            </a:r>
            <a:r>
              <a:rPr lang="en-US" b="0" i="0">
                <a:effectLst/>
                <a:latin typeface="Neo Sans Std"/>
              </a:rPr>
              <a:t>. </a:t>
            </a:r>
            <a:r>
              <a:rPr lang="en-US" b="0" i="0" err="1">
                <a:effectLst/>
                <a:latin typeface="Neo Sans Std"/>
              </a:rPr>
              <a:t>Pengguna</a:t>
            </a:r>
            <a:r>
              <a:rPr lang="en-US" b="0" i="0">
                <a:effectLst/>
                <a:latin typeface="Neo Sans Std"/>
              </a:rPr>
              <a:t> SEM </a:t>
            </a:r>
            <a:r>
              <a:rPr lang="en-US" b="0" i="0" err="1">
                <a:effectLst/>
                <a:latin typeface="Neo Sans Std"/>
              </a:rPr>
              <a:t>umumnya</a:t>
            </a:r>
            <a:r>
              <a:rPr lang="en-US" b="0" i="0">
                <a:effectLst/>
                <a:latin typeface="Neo Sans Std"/>
              </a:rPr>
              <a:t> </a:t>
            </a:r>
            <a:r>
              <a:rPr lang="en-US" b="0" i="0" err="1">
                <a:effectLst/>
                <a:latin typeface="Neo Sans Std"/>
              </a:rPr>
              <a:t>identik</a:t>
            </a:r>
            <a:r>
              <a:rPr lang="en-US" b="0" i="0">
                <a:effectLst/>
                <a:latin typeface="Neo Sans Std"/>
              </a:rPr>
              <a:t> </a:t>
            </a:r>
            <a:r>
              <a:rPr lang="en-US" b="0" i="0" err="1">
                <a:effectLst/>
                <a:latin typeface="Neo Sans Std"/>
              </a:rPr>
              <a:t>dengan</a:t>
            </a:r>
            <a:r>
              <a:rPr lang="en-US" b="0" i="0">
                <a:effectLst/>
                <a:latin typeface="Neo Sans Std"/>
              </a:rPr>
              <a:t> </a:t>
            </a:r>
            <a:r>
              <a:rPr lang="en-US" b="0" i="0" err="1">
                <a:effectLst/>
                <a:latin typeface="Neo Sans Std"/>
              </a:rPr>
              <a:t>penawaran</a:t>
            </a:r>
            <a:r>
              <a:rPr lang="en-US" b="0" i="0">
                <a:effectLst/>
                <a:latin typeface="Neo Sans Std"/>
              </a:rPr>
              <a:t> </a:t>
            </a:r>
            <a:r>
              <a:rPr lang="en-US" b="0" i="0" err="1">
                <a:effectLst/>
                <a:latin typeface="Neo Sans Std"/>
              </a:rPr>
              <a:t>produk</a:t>
            </a:r>
            <a:r>
              <a:rPr lang="en-US" b="0" i="0">
                <a:effectLst/>
                <a:latin typeface="Neo Sans Std"/>
              </a:rPr>
              <a:t>. </a:t>
            </a:r>
            <a:r>
              <a:rPr lang="en-US" b="0" i="0" err="1">
                <a:effectLst/>
                <a:latin typeface="Neo Sans Std"/>
              </a:rPr>
              <a:t>Biasanya</a:t>
            </a:r>
            <a:r>
              <a:rPr lang="en-US" b="0" i="0">
                <a:effectLst/>
                <a:latin typeface="Neo Sans Std"/>
              </a:rPr>
              <a:t>, </a:t>
            </a:r>
            <a:r>
              <a:rPr lang="en-US" b="0" i="0" err="1">
                <a:effectLst/>
                <a:latin typeface="Neo Sans Std"/>
              </a:rPr>
              <a:t>pengguna</a:t>
            </a:r>
            <a:r>
              <a:rPr lang="en-US" b="0" i="0">
                <a:effectLst/>
                <a:latin typeface="Neo Sans Std"/>
              </a:rPr>
              <a:t> SEM yang </a:t>
            </a:r>
            <a:r>
              <a:rPr lang="en-US" b="0" i="0" err="1">
                <a:effectLst/>
                <a:latin typeface="Neo Sans Std"/>
              </a:rPr>
              <a:t>beriklan</a:t>
            </a:r>
            <a:r>
              <a:rPr lang="en-US" b="0" i="0">
                <a:effectLst/>
                <a:latin typeface="Neo Sans Std"/>
              </a:rPr>
              <a:t> di </a:t>
            </a:r>
            <a:r>
              <a:rPr lang="en-US" b="0" i="1">
                <a:effectLst/>
                <a:latin typeface="Neo Sans Std"/>
              </a:rPr>
              <a:t>search engine</a:t>
            </a:r>
            <a:r>
              <a:rPr lang="en-US" b="0" i="0">
                <a:effectLst/>
                <a:latin typeface="Neo Sans Std"/>
              </a:rPr>
              <a:t> </a:t>
            </a:r>
            <a:r>
              <a:rPr lang="en-US" b="0" i="0" err="1">
                <a:effectLst/>
                <a:latin typeface="Neo Sans Std"/>
              </a:rPr>
              <a:t>adalah</a:t>
            </a:r>
            <a:r>
              <a:rPr lang="en-US" b="0" i="0">
                <a:effectLst/>
                <a:latin typeface="Neo Sans Std"/>
              </a:rPr>
              <a:t> </a:t>
            </a:r>
            <a:r>
              <a:rPr lang="en-US" b="0" i="0" err="1">
                <a:effectLst/>
                <a:latin typeface="Neo Sans Std"/>
              </a:rPr>
              <a:t>toko-toko</a:t>
            </a:r>
            <a:r>
              <a:rPr lang="en-US" b="0" i="0">
                <a:effectLst/>
                <a:latin typeface="Neo Sans Std"/>
              </a:rPr>
              <a:t> </a:t>
            </a:r>
            <a:r>
              <a:rPr lang="en-US" b="0" i="1">
                <a:effectLst/>
                <a:latin typeface="Neo Sans Std"/>
              </a:rPr>
              <a:t>online</a:t>
            </a:r>
            <a:r>
              <a:rPr lang="en-US" b="0" i="0">
                <a:effectLst/>
                <a:latin typeface="Neo Sans Std"/>
              </a:rPr>
              <a:t> yang </a:t>
            </a:r>
            <a:r>
              <a:rPr lang="en-US" b="0" i="0" err="1">
                <a:effectLst/>
                <a:latin typeface="Neo Sans Std"/>
              </a:rPr>
              <a:t>memiliki</a:t>
            </a:r>
            <a:r>
              <a:rPr lang="en-US" b="0" i="0">
                <a:effectLst/>
                <a:latin typeface="Neo Sans Std"/>
              </a:rPr>
              <a:t> </a:t>
            </a:r>
            <a:r>
              <a:rPr lang="en-US" b="0" i="0" err="1">
                <a:effectLst/>
                <a:latin typeface="Neo Sans Std"/>
              </a:rPr>
              <a:t>produk</a:t>
            </a:r>
            <a:r>
              <a:rPr lang="en-US" b="0" i="0">
                <a:effectLst/>
                <a:latin typeface="Neo Sans Std"/>
              </a:rPr>
              <a:t> </a:t>
            </a:r>
            <a:r>
              <a:rPr lang="en-US" b="0" i="0" err="1">
                <a:effectLst/>
                <a:latin typeface="Neo Sans Std"/>
              </a:rPr>
              <a:t>atau</a:t>
            </a:r>
            <a:r>
              <a:rPr lang="en-US" b="0" i="0">
                <a:effectLst/>
                <a:latin typeface="Neo Sans Std"/>
              </a:rPr>
              <a:t> </a:t>
            </a:r>
            <a:r>
              <a:rPr lang="en-US" b="0" i="0" err="1">
                <a:effectLst/>
                <a:latin typeface="Neo Sans Std"/>
              </a:rPr>
              <a:t>jasa</a:t>
            </a:r>
            <a:r>
              <a:rPr lang="en-US" b="0" i="0">
                <a:effectLst/>
                <a:latin typeface="Neo Sans Std"/>
              </a:rPr>
              <a:t> </a:t>
            </a:r>
            <a:r>
              <a:rPr lang="en-US" b="0" i="0" err="1">
                <a:effectLst/>
                <a:latin typeface="Neo Sans Std"/>
              </a:rPr>
              <a:t>untuk</a:t>
            </a:r>
            <a:r>
              <a:rPr lang="en-US" b="0" i="0">
                <a:effectLst/>
                <a:latin typeface="Neo Sans Std"/>
              </a:rPr>
              <a:t> </a:t>
            </a:r>
            <a:r>
              <a:rPr lang="en-US" b="0" i="0" err="1">
                <a:effectLst/>
                <a:latin typeface="Neo Sans Std"/>
              </a:rPr>
              <a:t>dijual</a:t>
            </a:r>
            <a:r>
              <a:rPr lang="en-US" b="0" i="0">
                <a:effectLst/>
                <a:latin typeface="Neo Sans Std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3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38D4D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2A4BFBA7-DD21-4838-9F0D-D17EFAB7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Paid traffic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03BDD58C-4870-40BF-BAFF-3604A7F6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8699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traffic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traffic yang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Anda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membayarkan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sejumlah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uang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kedua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ketiga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membawa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traffic yang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miliki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website Anda. Salah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paid traffic yang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Anda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 Engine Marketing (SEM)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Anda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membayar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Google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website Anda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pencarian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Google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keyword yang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mengiklankan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brand Anda di website lain, dan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banner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iklan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brand Anda, Anda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membayar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website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traffic yang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social media lain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YouTube, Instagram, Facebook dan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44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9" y="1665569"/>
            <a:ext cx="5391427" cy="4489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42" y="1665569"/>
            <a:ext cx="5365125" cy="4489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8572" y="440273"/>
            <a:ext cx="7559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856D"/>
                </a:solidFill>
                <a:latin typeface="+mj-lt"/>
              </a:rPr>
              <a:t>ORGANIC &amp; PAID TRAFFIC</a:t>
            </a:r>
            <a:endParaRPr lang="en-US" sz="4000" b="1" dirty="0">
              <a:solidFill>
                <a:srgbClr val="FF856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173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0" y="1468917"/>
            <a:ext cx="6693437" cy="5124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98" y="1489196"/>
            <a:ext cx="5033469" cy="5076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1217" y="926490"/>
            <a:ext cx="295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THROUGH THE LINE</a:t>
            </a:r>
          </a:p>
        </p:txBody>
      </p:sp>
    </p:spTree>
    <p:extLst>
      <p:ext uri="{BB962C8B-B14F-4D97-AF65-F5344CB8AC3E}">
        <p14:creationId xmlns:p14="http://schemas.microsoft.com/office/powerpoint/2010/main" val="1153456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BE30058-746B-41BE-9555-A099DAED6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Persamaan</a:t>
            </a:r>
            <a:r>
              <a:rPr lang="en-US" dirty="0"/>
              <a:t> SEO &amp; SEM</a:t>
            </a: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D210199D-F16E-4CF3-BB5C-E6F875056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1" t="17085" r="20924" b="26075"/>
          <a:stretch/>
        </p:blipFill>
        <p:spPr>
          <a:xfrm>
            <a:off x="998806" y="1900997"/>
            <a:ext cx="10354993" cy="45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47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2C601BE-3495-412A-8CC3-EFA40EBA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Perbedaan</a:t>
            </a:r>
            <a:r>
              <a:rPr lang="en-US" dirty="0"/>
              <a:t> SEO dan SEM</a:t>
            </a: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60756B55-C06A-4244-84AF-49F5D0EEF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1" t="24642" r="20761" b="19985"/>
          <a:stretch/>
        </p:blipFill>
        <p:spPr>
          <a:xfrm>
            <a:off x="1111348" y="2039815"/>
            <a:ext cx="10242452" cy="44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49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74B98A6-6132-47D3-A331-278F39AA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SEO dan SEM</a:t>
            </a:r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CCF0C35C-C3C7-4849-912C-C1A2F77F2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9" t="27236" r="17337" b="17665"/>
          <a:stretch/>
        </p:blipFill>
        <p:spPr>
          <a:xfrm>
            <a:off x="1069144" y="1792614"/>
            <a:ext cx="10284655" cy="47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0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dirty="0" err="1"/>
              <a:t>Fokus</a:t>
            </a:r>
            <a:r>
              <a:rPr lang="en-US" altLang="ko-KR" b="1" dirty="0"/>
              <a:t> Utama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dirty="0" err="1">
                <a:solidFill>
                  <a:schemeClr val="tx1"/>
                </a:solidFill>
                <a:latin typeface="Arial" panose="020B0604020202020204" pitchFamily="34" charset="0"/>
              </a:rPr>
              <a:t>Revolusi</a:t>
            </a: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latin typeface="Arial" panose="020B0604020202020204" pitchFamily="34" charset="0"/>
              </a:rPr>
              <a:t>Industri</a:t>
            </a:r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</a:rPr>
              <a:t> 4.0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959185" y="1804728"/>
            <a:ext cx="2221159" cy="4745163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21148" y="3373509"/>
            <a:ext cx="4122240" cy="258466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3FCB9913-8869-464B-BD8F-01D820E3836C}"/>
              </a:ext>
            </a:extLst>
          </p:cNvPr>
          <p:cNvGrpSpPr/>
          <p:nvPr/>
        </p:nvGrpSpPr>
        <p:grpSpPr>
          <a:xfrm>
            <a:off x="4791566" y="1759328"/>
            <a:ext cx="6559897" cy="4198849"/>
            <a:chOff x="5242826" y="1759328"/>
            <a:chExt cx="6108637" cy="3229675"/>
          </a:xfrm>
        </p:grpSpPr>
        <p:sp>
          <p:nvSpPr>
            <p:cNvPr id="50" name="Oval 49"/>
            <p:cNvSpPr/>
            <p:nvPr/>
          </p:nvSpPr>
          <p:spPr>
            <a:xfrm>
              <a:off x="5552318" y="1871926"/>
              <a:ext cx="768085" cy="7680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rgbClr val="32AEB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552318" y="3016940"/>
              <a:ext cx="768085" cy="7680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rgbClr val="32AEB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552318" y="4139099"/>
              <a:ext cx="768085" cy="7680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rgbClr val="32AEB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454919" y="1759328"/>
              <a:ext cx="4896544" cy="962504"/>
              <a:chOff x="803640" y="3362835"/>
              <a:chExt cx="2059657" cy="721878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803640" y="3646132"/>
                <a:ext cx="2059657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Siklus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Inovasi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lebih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singkat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produk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lebih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kompleks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serta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volume data yang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lebih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besar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03640" y="3362835"/>
                <a:ext cx="2059657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67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Shorten Time to Market</a:t>
                </a:r>
                <a:endParaRPr lang="ko-KR" altLang="en-US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454919" y="2904343"/>
              <a:ext cx="4896544" cy="962504"/>
              <a:chOff x="803640" y="3362835"/>
              <a:chExt cx="2059657" cy="721878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803640" y="3646132"/>
                <a:ext cx="2059657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Mass production 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yang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lebih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terindividualisasi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Pasar yang </a:t>
                </a:r>
                <a:r>
                  <a:rPr lang="en-US" altLang="ko-KR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volatile,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serta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Produktivitas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tinggi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ko-KR" altLang="en-US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03640" y="3362835"/>
                <a:ext cx="2059657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67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 Flexibility</a:t>
                </a:r>
                <a:endParaRPr lang="ko-KR" altLang="en-US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454919" y="4026499"/>
              <a:ext cx="4896544" cy="962504"/>
              <a:chOff x="803640" y="3362835"/>
              <a:chExt cx="2059657" cy="72187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803640" y="3646132"/>
                <a:ext cx="2059657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Efisiensi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energi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dan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sumber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daya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menjadi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faktor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kompetisi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altLang="ko-KR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kritikal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03640" y="3362835"/>
                <a:ext cx="2059657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67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Boost inefficiency</a:t>
                </a:r>
                <a:endParaRPr lang="ko-KR" altLang="en-US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507779" y="1948193"/>
              <a:ext cx="857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07779" y="3093207"/>
              <a:ext cx="857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07779" y="4215366"/>
              <a:ext cx="857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55">
              <a:extLst>
                <a:ext uri="{FF2B5EF4-FFF2-40B4-BE49-F238E27FC236}">
                  <a16:creationId xmlns:a16="http://schemas.microsoft.com/office/drawing/2014/main" id="{61F84AD2-46D6-434C-A7F4-8382A7F972F6}"/>
                </a:ext>
              </a:extLst>
            </p:cNvPr>
            <p:cNvSpPr/>
            <p:nvPr/>
          </p:nvSpPr>
          <p:spPr>
            <a:xfrm rot="2881451">
              <a:off x="5457480" y="3887548"/>
              <a:ext cx="296005" cy="725313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107">
              <a:extLst>
                <a:ext uri="{FF2B5EF4-FFF2-40B4-BE49-F238E27FC236}">
                  <a16:creationId xmlns:a16="http://schemas.microsoft.com/office/drawing/2014/main" id="{8C09FF39-A02A-4F53-B3A4-098BC7587789}"/>
                </a:ext>
              </a:extLst>
            </p:cNvPr>
            <p:cNvSpPr>
              <a:spLocks noChangeAspect="1"/>
            </p:cNvSpPr>
            <p:nvPr/>
          </p:nvSpPr>
          <p:spPr>
            <a:xfrm rot="2703392">
              <a:off x="5504074" y="2846262"/>
              <a:ext cx="205633" cy="641263"/>
            </a:xfrm>
            <a:custGeom>
              <a:avLst/>
              <a:gdLst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25685 w 779830"/>
                <a:gd name="connsiteY0" fmla="*/ 1331843 h 2449001"/>
                <a:gd name="connsiteX1" fmla="*/ 537004 w 779830"/>
                <a:gd name="connsiteY1" fmla="*/ 1379551 h 2449001"/>
                <a:gd name="connsiteX2" fmla="*/ 758434 w 779830"/>
                <a:gd name="connsiteY2" fmla="*/ 1406369 h 2449001"/>
                <a:gd name="connsiteX3" fmla="*/ 620492 w 779830"/>
                <a:gd name="connsiteY3" fmla="*/ 1741335 h 2449001"/>
                <a:gd name="connsiteX4" fmla="*/ 604589 w 779830"/>
                <a:gd name="connsiteY4" fmla="*/ 2441050 h 2449001"/>
                <a:gd name="connsiteX5" fmla="*/ 314367 w 779830"/>
                <a:gd name="connsiteY5" fmla="*/ 2445025 h 2449001"/>
                <a:gd name="connsiteX6" fmla="*/ 207024 w 779830"/>
                <a:gd name="connsiteY6" fmla="*/ 1673750 h 2449001"/>
                <a:gd name="connsiteX7" fmla="*/ 203049 w 779830"/>
                <a:gd name="connsiteY7" fmla="*/ 2441050 h 2449001"/>
                <a:gd name="connsiteX8" fmla="*/ 131487 w 779830"/>
                <a:gd name="connsiteY8" fmla="*/ 2449001 h 2449001"/>
                <a:gd name="connsiteX9" fmla="*/ 290 w 779830"/>
                <a:gd name="connsiteY9" fmla="*/ 1701579 h 2449001"/>
                <a:gd name="connsiteX10" fmla="*/ 95803 w 779830"/>
                <a:gd name="connsiteY10" fmla="*/ 1597201 h 2449001"/>
                <a:gd name="connsiteX11" fmla="*/ 84332 w 779830"/>
                <a:gd name="connsiteY11" fmla="*/ 1389262 h 2449001"/>
                <a:gd name="connsiteX12" fmla="*/ 334245 w 779830"/>
                <a:gd name="connsiteY12" fmla="*/ 1375575 h 2449001"/>
                <a:gd name="connsiteX13" fmla="*/ 425685 w 779830"/>
                <a:gd name="connsiteY13" fmla="*/ 1331843 h 2449001"/>
                <a:gd name="connsiteX14" fmla="*/ 238828 w 779830"/>
                <a:gd name="connsiteY14" fmla="*/ 0 h 2449001"/>
                <a:gd name="connsiteX15" fmla="*/ 552904 w 779830"/>
                <a:gd name="connsiteY15" fmla="*/ 0 h 2449001"/>
                <a:gd name="connsiteX16" fmla="*/ 684102 w 779830"/>
                <a:gd name="connsiteY16" fmla="*/ 962108 h 2449001"/>
                <a:gd name="connsiteX17" fmla="*/ 719882 w 779830"/>
                <a:gd name="connsiteY17" fmla="*/ 1307990 h 2449001"/>
                <a:gd name="connsiteX18" fmla="*/ 409781 w 779830"/>
                <a:gd name="connsiteY18" fmla="*/ 1268233 h 2449001"/>
                <a:gd name="connsiteX19" fmla="*/ 99681 w 779830"/>
                <a:gd name="connsiteY19" fmla="*/ 1288111 h 2449001"/>
                <a:gd name="connsiteX20" fmla="*/ 119559 w 779830"/>
                <a:gd name="connsiteY20" fmla="*/ 1017766 h 2449001"/>
                <a:gd name="connsiteX21" fmla="*/ 238828 w 779830"/>
                <a:gd name="connsiteY21" fmla="*/ 0 h 2449001"/>
                <a:gd name="connsiteX0" fmla="*/ 425766 w 779911"/>
                <a:gd name="connsiteY0" fmla="*/ 1331843 h 2449001"/>
                <a:gd name="connsiteX1" fmla="*/ 537085 w 779911"/>
                <a:gd name="connsiteY1" fmla="*/ 1379551 h 2449001"/>
                <a:gd name="connsiteX2" fmla="*/ 758515 w 779911"/>
                <a:gd name="connsiteY2" fmla="*/ 1406369 h 2449001"/>
                <a:gd name="connsiteX3" fmla="*/ 620573 w 779911"/>
                <a:gd name="connsiteY3" fmla="*/ 1741335 h 2449001"/>
                <a:gd name="connsiteX4" fmla="*/ 604670 w 779911"/>
                <a:gd name="connsiteY4" fmla="*/ 2441050 h 2449001"/>
                <a:gd name="connsiteX5" fmla="*/ 314448 w 779911"/>
                <a:gd name="connsiteY5" fmla="*/ 2445025 h 2449001"/>
                <a:gd name="connsiteX6" fmla="*/ 207105 w 779911"/>
                <a:gd name="connsiteY6" fmla="*/ 1673750 h 2449001"/>
                <a:gd name="connsiteX7" fmla="*/ 203130 w 779911"/>
                <a:gd name="connsiteY7" fmla="*/ 2441050 h 2449001"/>
                <a:gd name="connsiteX8" fmla="*/ 131568 w 779911"/>
                <a:gd name="connsiteY8" fmla="*/ 2449001 h 2449001"/>
                <a:gd name="connsiteX9" fmla="*/ 371 w 779911"/>
                <a:gd name="connsiteY9" fmla="*/ 1701579 h 2449001"/>
                <a:gd name="connsiteX10" fmla="*/ 95884 w 779911"/>
                <a:gd name="connsiteY10" fmla="*/ 1597201 h 2449001"/>
                <a:gd name="connsiteX11" fmla="*/ 84413 w 779911"/>
                <a:gd name="connsiteY11" fmla="*/ 1389262 h 2449001"/>
                <a:gd name="connsiteX12" fmla="*/ 334326 w 779911"/>
                <a:gd name="connsiteY12" fmla="*/ 1375575 h 2449001"/>
                <a:gd name="connsiteX13" fmla="*/ 425766 w 779911"/>
                <a:gd name="connsiteY13" fmla="*/ 1331843 h 2449001"/>
                <a:gd name="connsiteX14" fmla="*/ 238909 w 779911"/>
                <a:gd name="connsiteY14" fmla="*/ 0 h 2449001"/>
                <a:gd name="connsiteX15" fmla="*/ 552985 w 779911"/>
                <a:gd name="connsiteY15" fmla="*/ 0 h 2449001"/>
                <a:gd name="connsiteX16" fmla="*/ 684183 w 779911"/>
                <a:gd name="connsiteY16" fmla="*/ 962108 h 2449001"/>
                <a:gd name="connsiteX17" fmla="*/ 719963 w 779911"/>
                <a:gd name="connsiteY17" fmla="*/ 1307990 h 2449001"/>
                <a:gd name="connsiteX18" fmla="*/ 409862 w 779911"/>
                <a:gd name="connsiteY18" fmla="*/ 1268233 h 2449001"/>
                <a:gd name="connsiteX19" fmla="*/ 99762 w 779911"/>
                <a:gd name="connsiteY19" fmla="*/ 1288111 h 2449001"/>
                <a:gd name="connsiteX20" fmla="*/ 119640 w 779911"/>
                <a:gd name="connsiteY20" fmla="*/ 1017766 h 2449001"/>
                <a:gd name="connsiteX21" fmla="*/ 238909 w 779911"/>
                <a:gd name="connsiteY21" fmla="*/ 0 h 2449001"/>
                <a:gd name="connsiteX0" fmla="*/ 425696 w 779841"/>
                <a:gd name="connsiteY0" fmla="*/ 1331843 h 2449001"/>
                <a:gd name="connsiteX1" fmla="*/ 537015 w 779841"/>
                <a:gd name="connsiteY1" fmla="*/ 1379551 h 2449001"/>
                <a:gd name="connsiteX2" fmla="*/ 758445 w 779841"/>
                <a:gd name="connsiteY2" fmla="*/ 1406369 h 2449001"/>
                <a:gd name="connsiteX3" fmla="*/ 620503 w 779841"/>
                <a:gd name="connsiteY3" fmla="*/ 1741335 h 2449001"/>
                <a:gd name="connsiteX4" fmla="*/ 604600 w 779841"/>
                <a:gd name="connsiteY4" fmla="*/ 2441050 h 2449001"/>
                <a:gd name="connsiteX5" fmla="*/ 314378 w 779841"/>
                <a:gd name="connsiteY5" fmla="*/ 2445025 h 2449001"/>
                <a:gd name="connsiteX6" fmla="*/ 207035 w 779841"/>
                <a:gd name="connsiteY6" fmla="*/ 1673750 h 2449001"/>
                <a:gd name="connsiteX7" fmla="*/ 203060 w 779841"/>
                <a:gd name="connsiteY7" fmla="*/ 2441050 h 2449001"/>
                <a:gd name="connsiteX8" fmla="*/ 131498 w 779841"/>
                <a:gd name="connsiteY8" fmla="*/ 2449001 h 2449001"/>
                <a:gd name="connsiteX9" fmla="*/ 301 w 779841"/>
                <a:gd name="connsiteY9" fmla="*/ 1701579 h 2449001"/>
                <a:gd name="connsiteX10" fmla="*/ 95814 w 779841"/>
                <a:gd name="connsiteY10" fmla="*/ 1597201 h 2449001"/>
                <a:gd name="connsiteX11" fmla="*/ 84343 w 779841"/>
                <a:gd name="connsiteY11" fmla="*/ 1389262 h 2449001"/>
                <a:gd name="connsiteX12" fmla="*/ 334256 w 779841"/>
                <a:gd name="connsiteY12" fmla="*/ 1375575 h 2449001"/>
                <a:gd name="connsiteX13" fmla="*/ 425696 w 779841"/>
                <a:gd name="connsiteY13" fmla="*/ 1331843 h 2449001"/>
                <a:gd name="connsiteX14" fmla="*/ 238839 w 779841"/>
                <a:gd name="connsiteY14" fmla="*/ 0 h 2449001"/>
                <a:gd name="connsiteX15" fmla="*/ 552915 w 779841"/>
                <a:gd name="connsiteY15" fmla="*/ 0 h 2449001"/>
                <a:gd name="connsiteX16" fmla="*/ 684113 w 779841"/>
                <a:gd name="connsiteY16" fmla="*/ 962108 h 2449001"/>
                <a:gd name="connsiteX17" fmla="*/ 719893 w 779841"/>
                <a:gd name="connsiteY17" fmla="*/ 1307990 h 2449001"/>
                <a:gd name="connsiteX18" fmla="*/ 409792 w 779841"/>
                <a:gd name="connsiteY18" fmla="*/ 1268233 h 2449001"/>
                <a:gd name="connsiteX19" fmla="*/ 99692 w 779841"/>
                <a:gd name="connsiteY19" fmla="*/ 1288111 h 2449001"/>
                <a:gd name="connsiteX20" fmla="*/ 119570 w 779841"/>
                <a:gd name="connsiteY20" fmla="*/ 1017766 h 2449001"/>
                <a:gd name="connsiteX21" fmla="*/ 238839 w 779841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19570 w 794874"/>
                <a:gd name="connsiteY20" fmla="*/ 1017766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1314"/>
                <a:gd name="connsiteY0" fmla="*/ 1331843 h 2449001"/>
                <a:gd name="connsiteX1" fmla="*/ 537015 w 791314"/>
                <a:gd name="connsiteY1" fmla="*/ 1379551 h 2449001"/>
                <a:gd name="connsiteX2" fmla="*/ 758445 w 791314"/>
                <a:gd name="connsiteY2" fmla="*/ 1406369 h 2449001"/>
                <a:gd name="connsiteX3" fmla="*/ 620503 w 791314"/>
                <a:gd name="connsiteY3" fmla="*/ 1741335 h 2449001"/>
                <a:gd name="connsiteX4" fmla="*/ 604600 w 791314"/>
                <a:gd name="connsiteY4" fmla="*/ 2441050 h 2449001"/>
                <a:gd name="connsiteX5" fmla="*/ 314378 w 791314"/>
                <a:gd name="connsiteY5" fmla="*/ 2445025 h 2449001"/>
                <a:gd name="connsiteX6" fmla="*/ 207035 w 791314"/>
                <a:gd name="connsiteY6" fmla="*/ 1673750 h 2449001"/>
                <a:gd name="connsiteX7" fmla="*/ 203060 w 791314"/>
                <a:gd name="connsiteY7" fmla="*/ 2441050 h 2449001"/>
                <a:gd name="connsiteX8" fmla="*/ 131498 w 791314"/>
                <a:gd name="connsiteY8" fmla="*/ 2449001 h 2449001"/>
                <a:gd name="connsiteX9" fmla="*/ 301 w 791314"/>
                <a:gd name="connsiteY9" fmla="*/ 1701579 h 2449001"/>
                <a:gd name="connsiteX10" fmla="*/ 95814 w 791314"/>
                <a:gd name="connsiteY10" fmla="*/ 1597201 h 2449001"/>
                <a:gd name="connsiteX11" fmla="*/ 84343 w 791314"/>
                <a:gd name="connsiteY11" fmla="*/ 1389262 h 2449001"/>
                <a:gd name="connsiteX12" fmla="*/ 334256 w 791314"/>
                <a:gd name="connsiteY12" fmla="*/ 1375575 h 2449001"/>
                <a:gd name="connsiteX13" fmla="*/ 425696 w 791314"/>
                <a:gd name="connsiteY13" fmla="*/ 1331843 h 2449001"/>
                <a:gd name="connsiteX14" fmla="*/ 218310 w 791314"/>
                <a:gd name="connsiteY14" fmla="*/ 0 h 2449001"/>
                <a:gd name="connsiteX15" fmla="*/ 570023 w 791314"/>
                <a:gd name="connsiteY15" fmla="*/ 3422 h 2449001"/>
                <a:gd name="connsiteX16" fmla="*/ 677271 w 791314"/>
                <a:gd name="connsiteY16" fmla="*/ 938156 h 2449001"/>
                <a:gd name="connsiteX17" fmla="*/ 719893 w 791314"/>
                <a:gd name="connsiteY17" fmla="*/ 1307990 h 2449001"/>
                <a:gd name="connsiteX18" fmla="*/ 409792 w 791314"/>
                <a:gd name="connsiteY18" fmla="*/ 1268233 h 2449001"/>
                <a:gd name="connsiteX19" fmla="*/ 99692 w 791314"/>
                <a:gd name="connsiteY19" fmla="*/ 1288111 h 2449001"/>
                <a:gd name="connsiteX20" fmla="*/ 133257 w 791314"/>
                <a:gd name="connsiteY20" fmla="*/ 945913 h 2449001"/>
                <a:gd name="connsiteX21" fmla="*/ 218310 w 791314"/>
                <a:gd name="connsiteY21" fmla="*/ 0 h 2449001"/>
                <a:gd name="connsiteX0" fmla="*/ 425696 w 791740"/>
                <a:gd name="connsiteY0" fmla="*/ 1331843 h 2449001"/>
                <a:gd name="connsiteX1" fmla="*/ 537015 w 791740"/>
                <a:gd name="connsiteY1" fmla="*/ 1379551 h 2449001"/>
                <a:gd name="connsiteX2" fmla="*/ 775553 w 791740"/>
                <a:gd name="connsiteY2" fmla="*/ 1406369 h 2449001"/>
                <a:gd name="connsiteX3" fmla="*/ 620503 w 791740"/>
                <a:gd name="connsiteY3" fmla="*/ 1741335 h 2449001"/>
                <a:gd name="connsiteX4" fmla="*/ 604600 w 791740"/>
                <a:gd name="connsiteY4" fmla="*/ 2441050 h 2449001"/>
                <a:gd name="connsiteX5" fmla="*/ 314378 w 791740"/>
                <a:gd name="connsiteY5" fmla="*/ 2445025 h 2449001"/>
                <a:gd name="connsiteX6" fmla="*/ 207035 w 791740"/>
                <a:gd name="connsiteY6" fmla="*/ 1673750 h 2449001"/>
                <a:gd name="connsiteX7" fmla="*/ 203060 w 791740"/>
                <a:gd name="connsiteY7" fmla="*/ 2441050 h 2449001"/>
                <a:gd name="connsiteX8" fmla="*/ 131498 w 791740"/>
                <a:gd name="connsiteY8" fmla="*/ 2449001 h 2449001"/>
                <a:gd name="connsiteX9" fmla="*/ 301 w 791740"/>
                <a:gd name="connsiteY9" fmla="*/ 1701579 h 2449001"/>
                <a:gd name="connsiteX10" fmla="*/ 95814 w 791740"/>
                <a:gd name="connsiteY10" fmla="*/ 1597201 h 2449001"/>
                <a:gd name="connsiteX11" fmla="*/ 84343 w 791740"/>
                <a:gd name="connsiteY11" fmla="*/ 1389262 h 2449001"/>
                <a:gd name="connsiteX12" fmla="*/ 334256 w 791740"/>
                <a:gd name="connsiteY12" fmla="*/ 1375575 h 2449001"/>
                <a:gd name="connsiteX13" fmla="*/ 425696 w 791740"/>
                <a:gd name="connsiteY13" fmla="*/ 1331843 h 2449001"/>
                <a:gd name="connsiteX14" fmla="*/ 218310 w 791740"/>
                <a:gd name="connsiteY14" fmla="*/ 0 h 2449001"/>
                <a:gd name="connsiteX15" fmla="*/ 570023 w 791740"/>
                <a:gd name="connsiteY15" fmla="*/ 3422 h 2449001"/>
                <a:gd name="connsiteX16" fmla="*/ 677271 w 791740"/>
                <a:gd name="connsiteY16" fmla="*/ 938156 h 2449001"/>
                <a:gd name="connsiteX17" fmla="*/ 719893 w 791740"/>
                <a:gd name="connsiteY17" fmla="*/ 1307990 h 2449001"/>
                <a:gd name="connsiteX18" fmla="*/ 409792 w 791740"/>
                <a:gd name="connsiteY18" fmla="*/ 1268233 h 2449001"/>
                <a:gd name="connsiteX19" fmla="*/ 99692 w 791740"/>
                <a:gd name="connsiteY19" fmla="*/ 1288111 h 2449001"/>
                <a:gd name="connsiteX20" fmla="*/ 133257 w 791740"/>
                <a:gd name="connsiteY20" fmla="*/ 945913 h 2449001"/>
                <a:gd name="connsiteX21" fmla="*/ 218310 w 791740"/>
                <a:gd name="connsiteY21" fmla="*/ 0 h 2449001"/>
                <a:gd name="connsiteX0" fmla="*/ 425696 w 798638"/>
                <a:gd name="connsiteY0" fmla="*/ 1331843 h 2449001"/>
                <a:gd name="connsiteX1" fmla="*/ 537015 w 798638"/>
                <a:gd name="connsiteY1" fmla="*/ 1379551 h 2449001"/>
                <a:gd name="connsiteX2" fmla="*/ 775553 w 798638"/>
                <a:gd name="connsiteY2" fmla="*/ 1406369 h 2449001"/>
                <a:gd name="connsiteX3" fmla="*/ 620503 w 798638"/>
                <a:gd name="connsiteY3" fmla="*/ 1741335 h 2449001"/>
                <a:gd name="connsiteX4" fmla="*/ 604600 w 798638"/>
                <a:gd name="connsiteY4" fmla="*/ 2441050 h 2449001"/>
                <a:gd name="connsiteX5" fmla="*/ 314378 w 798638"/>
                <a:gd name="connsiteY5" fmla="*/ 2445025 h 2449001"/>
                <a:gd name="connsiteX6" fmla="*/ 207035 w 798638"/>
                <a:gd name="connsiteY6" fmla="*/ 1673750 h 2449001"/>
                <a:gd name="connsiteX7" fmla="*/ 203060 w 798638"/>
                <a:gd name="connsiteY7" fmla="*/ 2441050 h 2449001"/>
                <a:gd name="connsiteX8" fmla="*/ 131498 w 798638"/>
                <a:gd name="connsiteY8" fmla="*/ 2449001 h 2449001"/>
                <a:gd name="connsiteX9" fmla="*/ 301 w 798638"/>
                <a:gd name="connsiteY9" fmla="*/ 1701579 h 2449001"/>
                <a:gd name="connsiteX10" fmla="*/ 95814 w 798638"/>
                <a:gd name="connsiteY10" fmla="*/ 1597201 h 2449001"/>
                <a:gd name="connsiteX11" fmla="*/ 84343 w 798638"/>
                <a:gd name="connsiteY11" fmla="*/ 1389262 h 2449001"/>
                <a:gd name="connsiteX12" fmla="*/ 334256 w 798638"/>
                <a:gd name="connsiteY12" fmla="*/ 1375575 h 2449001"/>
                <a:gd name="connsiteX13" fmla="*/ 425696 w 798638"/>
                <a:gd name="connsiteY13" fmla="*/ 1331843 h 2449001"/>
                <a:gd name="connsiteX14" fmla="*/ 218310 w 798638"/>
                <a:gd name="connsiteY14" fmla="*/ 0 h 2449001"/>
                <a:gd name="connsiteX15" fmla="*/ 570023 w 798638"/>
                <a:gd name="connsiteY15" fmla="*/ 3422 h 2449001"/>
                <a:gd name="connsiteX16" fmla="*/ 677271 w 798638"/>
                <a:gd name="connsiteY16" fmla="*/ 938156 h 2449001"/>
                <a:gd name="connsiteX17" fmla="*/ 719893 w 798638"/>
                <a:gd name="connsiteY17" fmla="*/ 1307990 h 2449001"/>
                <a:gd name="connsiteX18" fmla="*/ 409792 w 798638"/>
                <a:gd name="connsiteY18" fmla="*/ 1268233 h 2449001"/>
                <a:gd name="connsiteX19" fmla="*/ 99692 w 798638"/>
                <a:gd name="connsiteY19" fmla="*/ 1288111 h 2449001"/>
                <a:gd name="connsiteX20" fmla="*/ 133257 w 798638"/>
                <a:gd name="connsiteY20" fmla="*/ 945913 h 2449001"/>
                <a:gd name="connsiteX21" fmla="*/ 218310 w 798638"/>
                <a:gd name="connsiteY21" fmla="*/ 0 h 2449001"/>
                <a:gd name="connsiteX0" fmla="*/ 425696 w 798137"/>
                <a:gd name="connsiteY0" fmla="*/ 1331843 h 2449001"/>
                <a:gd name="connsiteX1" fmla="*/ 537015 w 798137"/>
                <a:gd name="connsiteY1" fmla="*/ 1379551 h 2449001"/>
                <a:gd name="connsiteX2" fmla="*/ 775553 w 798137"/>
                <a:gd name="connsiteY2" fmla="*/ 1406369 h 2449001"/>
                <a:gd name="connsiteX3" fmla="*/ 613659 w 798137"/>
                <a:gd name="connsiteY3" fmla="*/ 1785816 h 2449001"/>
                <a:gd name="connsiteX4" fmla="*/ 604600 w 798137"/>
                <a:gd name="connsiteY4" fmla="*/ 2441050 h 2449001"/>
                <a:gd name="connsiteX5" fmla="*/ 314378 w 798137"/>
                <a:gd name="connsiteY5" fmla="*/ 2445025 h 2449001"/>
                <a:gd name="connsiteX6" fmla="*/ 207035 w 798137"/>
                <a:gd name="connsiteY6" fmla="*/ 1673750 h 2449001"/>
                <a:gd name="connsiteX7" fmla="*/ 203060 w 798137"/>
                <a:gd name="connsiteY7" fmla="*/ 2441050 h 2449001"/>
                <a:gd name="connsiteX8" fmla="*/ 131498 w 798137"/>
                <a:gd name="connsiteY8" fmla="*/ 2449001 h 2449001"/>
                <a:gd name="connsiteX9" fmla="*/ 301 w 798137"/>
                <a:gd name="connsiteY9" fmla="*/ 1701579 h 2449001"/>
                <a:gd name="connsiteX10" fmla="*/ 95814 w 798137"/>
                <a:gd name="connsiteY10" fmla="*/ 1597201 h 2449001"/>
                <a:gd name="connsiteX11" fmla="*/ 84343 w 798137"/>
                <a:gd name="connsiteY11" fmla="*/ 1389262 h 2449001"/>
                <a:gd name="connsiteX12" fmla="*/ 334256 w 798137"/>
                <a:gd name="connsiteY12" fmla="*/ 1375575 h 2449001"/>
                <a:gd name="connsiteX13" fmla="*/ 425696 w 798137"/>
                <a:gd name="connsiteY13" fmla="*/ 1331843 h 2449001"/>
                <a:gd name="connsiteX14" fmla="*/ 218310 w 798137"/>
                <a:gd name="connsiteY14" fmla="*/ 0 h 2449001"/>
                <a:gd name="connsiteX15" fmla="*/ 570023 w 798137"/>
                <a:gd name="connsiteY15" fmla="*/ 3422 h 2449001"/>
                <a:gd name="connsiteX16" fmla="*/ 677271 w 798137"/>
                <a:gd name="connsiteY16" fmla="*/ 938156 h 2449001"/>
                <a:gd name="connsiteX17" fmla="*/ 719893 w 798137"/>
                <a:gd name="connsiteY17" fmla="*/ 1307990 h 2449001"/>
                <a:gd name="connsiteX18" fmla="*/ 409792 w 798137"/>
                <a:gd name="connsiteY18" fmla="*/ 1268233 h 2449001"/>
                <a:gd name="connsiteX19" fmla="*/ 99692 w 798137"/>
                <a:gd name="connsiteY19" fmla="*/ 1288111 h 2449001"/>
                <a:gd name="connsiteX20" fmla="*/ 133257 w 798137"/>
                <a:gd name="connsiteY20" fmla="*/ 945913 h 2449001"/>
                <a:gd name="connsiteX21" fmla="*/ 218310 w 798137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07035 w 797686"/>
                <a:gd name="connsiteY6" fmla="*/ 1673750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24143 w 797686"/>
                <a:gd name="connsiteY6" fmla="*/ 1721654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05179 w 777169"/>
                <a:gd name="connsiteY0" fmla="*/ 1331843 h 2449001"/>
                <a:gd name="connsiteX1" fmla="*/ 516498 w 777169"/>
                <a:gd name="connsiteY1" fmla="*/ 1379551 h 2449001"/>
                <a:gd name="connsiteX2" fmla="*/ 755036 w 777169"/>
                <a:gd name="connsiteY2" fmla="*/ 1406369 h 2449001"/>
                <a:gd name="connsiteX3" fmla="*/ 593142 w 777169"/>
                <a:gd name="connsiteY3" fmla="*/ 1785816 h 2449001"/>
                <a:gd name="connsiteX4" fmla="*/ 584083 w 777169"/>
                <a:gd name="connsiteY4" fmla="*/ 2441050 h 2449001"/>
                <a:gd name="connsiteX5" fmla="*/ 293861 w 777169"/>
                <a:gd name="connsiteY5" fmla="*/ 2445025 h 2449001"/>
                <a:gd name="connsiteX6" fmla="*/ 203626 w 777169"/>
                <a:gd name="connsiteY6" fmla="*/ 1721654 h 2449001"/>
                <a:gd name="connsiteX7" fmla="*/ 182543 w 777169"/>
                <a:gd name="connsiteY7" fmla="*/ 2441050 h 2449001"/>
                <a:gd name="connsiteX8" fmla="*/ 110981 w 777169"/>
                <a:gd name="connsiteY8" fmla="*/ 2449001 h 2449001"/>
                <a:gd name="connsiteX9" fmla="*/ 313 w 777169"/>
                <a:gd name="connsiteY9" fmla="*/ 1749481 h 2449001"/>
                <a:gd name="connsiteX10" fmla="*/ 92405 w 777169"/>
                <a:gd name="connsiteY10" fmla="*/ 1641682 h 2449001"/>
                <a:gd name="connsiteX11" fmla="*/ 63826 w 777169"/>
                <a:gd name="connsiteY11" fmla="*/ 1389262 h 2449001"/>
                <a:gd name="connsiteX12" fmla="*/ 313739 w 777169"/>
                <a:gd name="connsiteY12" fmla="*/ 1375575 h 2449001"/>
                <a:gd name="connsiteX13" fmla="*/ 405179 w 777169"/>
                <a:gd name="connsiteY13" fmla="*/ 1331843 h 2449001"/>
                <a:gd name="connsiteX14" fmla="*/ 197793 w 777169"/>
                <a:gd name="connsiteY14" fmla="*/ 0 h 2449001"/>
                <a:gd name="connsiteX15" fmla="*/ 549506 w 777169"/>
                <a:gd name="connsiteY15" fmla="*/ 3422 h 2449001"/>
                <a:gd name="connsiteX16" fmla="*/ 656754 w 777169"/>
                <a:gd name="connsiteY16" fmla="*/ 938156 h 2449001"/>
                <a:gd name="connsiteX17" fmla="*/ 699376 w 777169"/>
                <a:gd name="connsiteY17" fmla="*/ 1307990 h 2449001"/>
                <a:gd name="connsiteX18" fmla="*/ 389275 w 777169"/>
                <a:gd name="connsiteY18" fmla="*/ 1268233 h 2449001"/>
                <a:gd name="connsiteX19" fmla="*/ 79175 w 777169"/>
                <a:gd name="connsiteY19" fmla="*/ 1288111 h 2449001"/>
                <a:gd name="connsiteX20" fmla="*/ 112740 w 777169"/>
                <a:gd name="connsiteY20" fmla="*/ 945913 h 2449001"/>
                <a:gd name="connsiteX21" fmla="*/ 197793 w 777169"/>
                <a:gd name="connsiteY21" fmla="*/ 0 h 2449001"/>
                <a:gd name="connsiteX0" fmla="*/ 413332 w 785322"/>
                <a:gd name="connsiteY0" fmla="*/ 1331843 h 2449001"/>
                <a:gd name="connsiteX1" fmla="*/ 524651 w 785322"/>
                <a:gd name="connsiteY1" fmla="*/ 1379551 h 2449001"/>
                <a:gd name="connsiteX2" fmla="*/ 763189 w 785322"/>
                <a:gd name="connsiteY2" fmla="*/ 1406369 h 2449001"/>
                <a:gd name="connsiteX3" fmla="*/ 601295 w 785322"/>
                <a:gd name="connsiteY3" fmla="*/ 1785816 h 2449001"/>
                <a:gd name="connsiteX4" fmla="*/ 592236 w 785322"/>
                <a:gd name="connsiteY4" fmla="*/ 2441050 h 2449001"/>
                <a:gd name="connsiteX5" fmla="*/ 302014 w 785322"/>
                <a:gd name="connsiteY5" fmla="*/ 2445025 h 2449001"/>
                <a:gd name="connsiteX6" fmla="*/ 211779 w 785322"/>
                <a:gd name="connsiteY6" fmla="*/ 1721654 h 2449001"/>
                <a:gd name="connsiteX7" fmla="*/ 190696 w 785322"/>
                <a:gd name="connsiteY7" fmla="*/ 2441050 h 2449001"/>
                <a:gd name="connsiteX8" fmla="*/ 119134 w 785322"/>
                <a:gd name="connsiteY8" fmla="*/ 2449001 h 2449001"/>
                <a:gd name="connsiteX9" fmla="*/ 8466 w 785322"/>
                <a:gd name="connsiteY9" fmla="*/ 1749481 h 2449001"/>
                <a:gd name="connsiteX10" fmla="*/ 100558 w 785322"/>
                <a:gd name="connsiteY10" fmla="*/ 1641682 h 2449001"/>
                <a:gd name="connsiteX11" fmla="*/ 71979 w 785322"/>
                <a:gd name="connsiteY11" fmla="*/ 1389262 h 2449001"/>
                <a:gd name="connsiteX12" fmla="*/ 321892 w 785322"/>
                <a:gd name="connsiteY12" fmla="*/ 1375575 h 2449001"/>
                <a:gd name="connsiteX13" fmla="*/ 413332 w 785322"/>
                <a:gd name="connsiteY13" fmla="*/ 1331843 h 2449001"/>
                <a:gd name="connsiteX14" fmla="*/ 205946 w 785322"/>
                <a:gd name="connsiteY14" fmla="*/ 0 h 2449001"/>
                <a:gd name="connsiteX15" fmla="*/ 557659 w 785322"/>
                <a:gd name="connsiteY15" fmla="*/ 3422 h 2449001"/>
                <a:gd name="connsiteX16" fmla="*/ 664907 w 785322"/>
                <a:gd name="connsiteY16" fmla="*/ 938156 h 2449001"/>
                <a:gd name="connsiteX17" fmla="*/ 707529 w 785322"/>
                <a:gd name="connsiteY17" fmla="*/ 1307990 h 2449001"/>
                <a:gd name="connsiteX18" fmla="*/ 397428 w 785322"/>
                <a:gd name="connsiteY18" fmla="*/ 1268233 h 2449001"/>
                <a:gd name="connsiteX19" fmla="*/ 87328 w 785322"/>
                <a:gd name="connsiteY19" fmla="*/ 1288111 h 2449001"/>
                <a:gd name="connsiteX20" fmla="*/ 120893 w 785322"/>
                <a:gd name="connsiteY20" fmla="*/ 945913 h 2449001"/>
                <a:gd name="connsiteX21" fmla="*/ 205946 w 785322"/>
                <a:gd name="connsiteY21" fmla="*/ 0 h 24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5322" h="2449001">
                  <a:moveTo>
                    <a:pt x="413332" y="1331843"/>
                  </a:moveTo>
                  <a:cubicBezTo>
                    <a:pt x="470316" y="1339795"/>
                    <a:pt x="487545" y="1363648"/>
                    <a:pt x="524651" y="1379551"/>
                  </a:cubicBezTo>
                  <a:cubicBezTo>
                    <a:pt x="598461" y="1388490"/>
                    <a:pt x="730438" y="1342684"/>
                    <a:pt x="763189" y="1406369"/>
                  </a:cubicBezTo>
                  <a:cubicBezTo>
                    <a:pt x="860365" y="1644887"/>
                    <a:pt x="606378" y="1660931"/>
                    <a:pt x="601295" y="1785816"/>
                  </a:cubicBezTo>
                  <a:cubicBezTo>
                    <a:pt x="592018" y="1995200"/>
                    <a:pt x="585610" y="2024932"/>
                    <a:pt x="592236" y="2441050"/>
                  </a:cubicBezTo>
                  <a:lnTo>
                    <a:pt x="302014" y="2445025"/>
                  </a:lnTo>
                  <a:cubicBezTo>
                    <a:pt x="266233" y="2198535"/>
                    <a:pt x="340856" y="1660357"/>
                    <a:pt x="211779" y="1721654"/>
                  </a:cubicBezTo>
                  <a:cubicBezTo>
                    <a:pt x="170697" y="1762736"/>
                    <a:pt x="192021" y="2185283"/>
                    <a:pt x="190696" y="2441050"/>
                  </a:cubicBezTo>
                  <a:cubicBezTo>
                    <a:pt x="146301" y="2445688"/>
                    <a:pt x="179432" y="2445688"/>
                    <a:pt x="119134" y="2449001"/>
                  </a:cubicBezTo>
                  <a:cubicBezTo>
                    <a:pt x="103231" y="1623390"/>
                    <a:pt x="60150" y="1875377"/>
                    <a:pt x="8466" y="1749481"/>
                  </a:cubicBezTo>
                  <a:cubicBezTo>
                    <a:pt x="-31697" y="1604092"/>
                    <a:pt x="83130" y="1642413"/>
                    <a:pt x="100558" y="1641682"/>
                  </a:cubicBezTo>
                  <a:cubicBezTo>
                    <a:pt x="5622" y="1561516"/>
                    <a:pt x="-3874" y="1450657"/>
                    <a:pt x="71979" y="1389262"/>
                  </a:cubicBezTo>
                  <a:cubicBezTo>
                    <a:pt x="119567" y="1358010"/>
                    <a:pt x="239728" y="1375575"/>
                    <a:pt x="321892" y="1375575"/>
                  </a:cubicBezTo>
                  <a:cubicBezTo>
                    <a:pt x="347071" y="1360998"/>
                    <a:pt x="364299" y="1334493"/>
                    <a:pt x="413332" y="1331843"/>
                  </a:cubicBezTo>
                  <a:close/>
                  <a:moveTo>
                    <a:pt x="205946" y="0"/>
                  </a:moveTo>
                  <a:lnTo>
                    <a:pt x="557659" y="3422"/>
                  </a:lnTo>
                  <a:cubicBezTo>
                    <a:pt x="580863" y="327547"/>
                    <a:pt x="489978" y="820211"/>
                    <a:pt x="664907" y="938156"/>
                  </a:cubicBezTo>
                  <a:cubicBezTo>
                    <a:pt x="834535" y="1061401"/>
                    <a:pt x="785141" y="1256861"/>
                    <a:pt x="707529" y="1307990"/>
                  </a:cubicBezTo>
                  <a:cubicBezTo>
                    <a:pt x="596211" y="1362324"/>
                    <a:pt x="496819" y="1313291"/>
                    <a:pt x="397428" y="1268233"/>
                  </a:cubicBezTo>
                  <a:cubicBezTo>
                    <a:pt x="324542" y="1317265"/>
                    <a:pt x="192020" y="1358347"/>
                    <a:pt x="87328" y="1288111"/>
                  </a:cubicBezTo>
                  <a:cubicBezTo>
                    <a:pt x="-33267" y="1184744"/>
                    <a:pt x="58608" y="985670"/>
                    <a:pt x="120893" y="945913"/>
                  </a:cubicBezTo>
                  <a:cubicBezTo>
                    <a:pt x="259584" y="846619"/>
                    <a:pt x="211126" y="365206"/>
                    <a:pt x="205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Rounded Rectangle 20">
            <a:extLst>
              <a:ext uri="{FF2B5EF4-FFF2-40B4-BE49-F238E27FC236}">
                <a16:creationId xmlns:a16="http://schemas.microsoft.com/office/drawing/2014/main" id="{AD94BF18-A2F2-41BF-AE5C-C6522A3A2D65}"/>
              </a:ext>
            </a:extLst>
          </p:cNvPr>
          <p:cNvSpPr>
            <a:spLocks noChangeAspect="1"/>
          </p:cNvSpPr>
          <p:nvPr/>
        </p:nvSpPr>
        <p:spPr>
          <a:xfrm rot="2160000">
            <a:off x="5421229" y="1602882"/>
            <a:ext cx="444863" cy="512108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3A4ADAAF-A3DF-4720-B3F6-E93EFADF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Algoritma Google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38D4D"/>
          </a:solidFill>
          <a:ln w="38100" cap="rnd">
            <a:solidFill>
              <a:srgbClr val="C38D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84AD417-AA4A-4ED0-9365-F51528B2C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Sebuah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sistem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yang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digunakan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untuk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memecahkan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masalah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menggunakan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instruksi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bahasa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komputer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Algoritma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adalah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otak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dibalik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hasil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pencarian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yang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ditampilkan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ketika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kita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mengetikkan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keyword di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dalam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kotak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</a:t>
            </a:r>
            <a:r>
              <a:rPr lang="en-US" sz="2600" b="0" i="0" dirty="0" err="1">
                <a:solidFill>
                  <a:srgbClr val="7030A0"/>
                </a:solidFill>
                <a:effectLst/>
                <a:latin typeface="Merriweather"/>
              </a:rPr>
              <a:t>pencarian</a:t>
            </a:r>
            <a:r>
              <a:rPr lang="en-US" sz="2600" b="0" i="0" dirty="0">
                <a:solidFill>
                  <a:srgbClr val="7030A0"/>
                </a:solidFill>
                <a:effectLst/>
                <a:latin typeface="Merriweather"/>
              </a:rPr>
              <a:t> Google.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7030A0"/>
                </a:solidFill>
                <a:latin typeface="Merriweather"/>
              </a:rPr>
              <a:t>Google </a:t>
            </a:r>
            <a:r>
              <a:rPr lang="en-US" sz="2600" dirty="0" err="1">
                <a:solidFill>
                  <a:srgbClr val="7030A0"/>
                </a:solidFill>
                <a:latin typeface="Merriweather"/>
              </a:rPr>
              <a:t>pernah</a:t>
            </a:r>
            <a:r>
              <a:rPr lang="en-US" sz="2600" dirty="0">
                <a:solidFill>
                  <a:srgbClr val="7030A0"/>
                </a:solidFill>
                <a:latin typeface="Merriweather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Merriweather"/>
              </a:rPr>
              <a:t>melakukan</a:t>
            </a:r>
            <a:r>
              <a:rPr lang="en-US" sz="2600" dirty="0">
                <a:solidFill>
                  <a:srgbClr val="7030A0"/>
                </a:solidFill>
                <a:latin typeface="Merriweather"/>
              </a:rPr>
              <a:t> </a:t>
            </a:r>
            <a:r>
              <a:rPr lang="en-US" sz="2600" dirty="0">
                <a:solidFill>
                  <a:srgbClr val="7030A0"/>
                </a:solidFill>
                <a:latin typeface="Merriweath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3234 kali</a:t>
            </a:r>
            <a:r>
              <a:rPr lang="en-US" sz="2600" dirty="0">
                <a:solidFill>
                  <a:srgbClr val="7030A0"/>
                </a:solidFill>
                <a:latin typeface="Merriweather"/>
              </a:rPr>
              <a:t> update </a:t>
            </a:r>
            <a:r>
              <a:rPr lang="en-US" sz="2600" dirty="0" err="1">
                <a:solidFill>
                  <a:srgbClr val="7030A0"/>
                </a:solidFill>
                <a:latin typeface="Merriweather"/>
              </a:rPr>
              <a:t>algoritma</a:t>
            </a:r>
            <a:r>
              <a:rPr lang="en-US" sz="2600" dirty="0">
                <a:solidFill>
                  <a:srgbClr val="7030A0"/>
                </a:solidFill>
                <a:latin typeface="Merriweather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Merriweather"/>
              </a:rPr>
              <a:t>dalam</a:t>
            </a:r>
            <a:r>
              <a:rPr lang="en-US" sz="2600" dirty="0">
                <a:solidFill>
                  <a:srgbClr val="7030A0"/>
                </a:solidFill>
                <a:latin typeface="Merriweather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Merriweather"/>
              </a:rPr>
              <a:t>kurun</a:t>
            </a:r>
            <a:r>
              <a:rPr lang="en-US" sz="2600" dirty="0">
                <a:solidFill>
                  <a:srgbClr val="7030A0"/>
                </a:solidFill>
                <a:latin typeface="Merriweather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Merriweather"/>
              </a:rPr>
              <a:t>waktu</a:t>
            </a:r>
            <a:r>
              <a:rPr lang="en-US" sz="2600" dirty="0">
                <a:solidFill>
                  <a:srgbClr val="7030A0"/>
                </a:solidFill>
                <a:latin typeface="Merriweather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Merriweather"/>
              </a:rPr>
              <a:t>satu</a:t>
            </a:r>
            <a:r>
              <a:rPr lang="en-US" sz="2600" dirty="0">
                <a:solidFill>
                  <a:srgbClr val="7030A0"/>
                </a:solidFill>
                <a:latin typeface="Merriweather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Merriweather"/>
              </a:rPr>
              <a:t>tahun</a:t>
            </a:r>
            <a:r>
              <a:rPr lang="en-US" sz="2600" dirty="0">
                <a:solidFill>
                  <a:srgbClr val="7030A0"/>
                </a:solidFill>
                <a:latin typeface="Merriweather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Merriweather"/>
              </a:rPr>
              <a:t>saja</a:t>
            </a:r>
            <a:endParaRPr lang="en-US" sz="2600" dirty="0">
              <a:solidFill>
                <a:srgbClr val="7030A0"/>
              </a:solidFill>
              <a:latin typeface="Merriweather"/>
            </a:endParaRPr>
          </a:p>
          <a:p>
            <a:pPr>
              <a:lnSpc>
                <a:spcPct val="100000"/>
              </a:lnSpc>
            </a:pPr>
            <a:endParaRPr lang="en-US" sz="26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algoritma">
            <a:extLst>
              <a:ext uri="{FF2B5EF4-FFF2-40B4-BE49-F238E27FC236}">
                <a16:creationId xmlns:a16="http://schemas.microsoft.com/office/drawing/2014/main" id="{3A69F311-F871-4382-9766-ED2E1BF9B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8" r="21932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068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DFEE26A8-EDD1-46A4-A8D2-E1030818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Persiapan membuat WebSite</a:t>
            </a:r>
          </a:p>
        </p:txBody>
      </p:sp>
      <p:sp>
        <p:nvSpPr>
          <p:cNvPr id="14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38D4D"/>
          </a:solidFill>
          <a:ln w="38100" cap="rnd">
            <a:solidFill>
              <a:srgbClr val="C38D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A657BE8E-5387-44E5-A10A-B715A4125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website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Foto-foto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anduan Cara Membuat Website yang Menarik dan Cepat Bagi Pemula">
            <a:extLst>
              <a:ext uri="{FF2B5EF4-FFF2-40B4-BE49-F238E27FC236}">
                <a16:creationId xmlns:a16="http://schemas.microsoft.com/office/drawing/2014/main" id="{7D459A1A-58BD-47E8-BAE2-37923EDA2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3" r="1297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39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936AAA17-A5D1-4C82-A252-4A9428E0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b="1" i="0">
                <a:effectLst/>
                <a:latin typeface="Google Sans"/>
              </a:rPr>
              <a:t>Tips Membuat Website Menarik</a:t>
            </a:r>
            <a:endParaRPr lang="en-US" sz="6100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8D4D"/>
          </a:solidFill>
          <a:ln w="38100" cap="rnd">
            <a:solidFill>
              <a:srgbClr val="C38D4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384AFBD-BFB1-4A9D-A8FA-D1CF4FEA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2400" b="0" i="0" dirty="0" err="1">
                <a:effectLst/>
                <a:latin typeface="arial" panose="020B0604020202020204" pitchFamily="34" charset="0"/>
              </a:rPr>
              <a:t>Cobalah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untuk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dirty="0" err="1">
                <a:effectLst/>
                <a:latin typeface="arial" panose="020B0604020202020204" pitchFamily="34" charset="0"/>
              </a:rPr>
              <a:t>membuat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layout yang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baik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. ...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2400" b="0" i="0" dirty="0" err="1">
                <a:effectLst/>
                <a:latin typeface="arial" panose="020B0604020202020204" pitchFamily="34" charset="0"/>
              </a:rPr>
              <a:t>Muat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konten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yang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bermanfaat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. ...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2400" b="0" i="0" dirty="0" err="1">
                <a:effectLst/>
                <a:latin typeface="arial" panose="020B0604020202020204" pitchFamily="34" charset="0"/>
              </a:rPr>
              <a:t>Jangan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lupa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gunakan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heading yang </a:t>
            </a:r>
            <a:r>
              <a:rPr lang="en-US" sz="2400" b="1" i="0" dirty="0" err="1">
                <a:effectLst/>
                <a:latin typeface="arial" panose="020B0604020202020204" pitchFamily="34" charset="0"/>
              </a:rPr>
              <a:t>menarik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2400" b="0" i="0" dirty="0" err="1">
                <a:effectLst/>
                <a:latin typeface="arial" panose="020B0604020202020204" pitchFamily="34" charset="0"/>
              </a:rPr>
              <a:t>Gunakan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suatu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konten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visual yang </a:t>
            </a:r>
            <a:r>
              <a:rPr lang="en-US" sz="2400" b="1" i="0" dirty="0" err="1">
                <a:effectLst/>
                <a:latin typeface="arial" panose="020B0604020202020204" pitchFamily="34" charset="0"/>
              </a:rPr>
              <a:t>menarik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. 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2400" b="0" i="0" dirty="0" err="1">
                <a:effectLst/>
                <a:latin typeface="arial" panose="020B0604020202020204" pitchFamily="34" charset="0"/>
              </a:rPr>
              <a:t>Buatlah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sebuah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navigasi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yang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mudah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. ...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2400" b="0" i="0" dirty="0" err="1">
                <a:effectLst/>
                <a:latin typeface="arial" panose="020B0604020202020204" pitchFamily="34" charset="0"/>
              </a:rPr>
              <a:t>Pastikan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website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Anda responsive.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4098" name="Picture 2" descr="Mengapa Website Dianggap Sebagai Alat Bisnis yang Sangat Powerful? - JMC IT  Consultant">
            <a:extLst>
              <a:ext uri="{FF2B5EF4-FFF2-40B4-BE49-F238E27FC236}">
                <a16:creationId xmlns:a16="http://schemas.microsoft.com/office/drawing/2014/main" id="{BE1C72FE-3C99-4532-BEAB-7AE09AA6C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r="13114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596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65250"/>
            <a:ext cx="3810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328" y="204479"/>
            <a:ext cx="12192000" cy="768085"/>
          </a:xfrm>
        </p:spPr>
        <p:txBody>
          <a:bodyPr/>
          <a:lstStyle/>
          <a:p>
            <a:r>
              <a:rPr lang="en-US" altLang="ko-KR" sz="3733" b="1" dirty="0" err="1"/>
              <a:t>Standar</a:t>
            </a:r>
            <a:r>
              <a:rPr lang="en-US" altLang="ko-KR" sz="3733" b="1" dirty="0"/>
              <a:t> </a:t>
            </a:r>
            <a:r>
              <a:rPr lang="en-US" altLang="ko-KR" sz="3733" b="1" dirty="0" err="1"/>
              <a:t>keterampilan</a:t>
            </a:r>
            <a:r>
              <a:rPr lang="en-US" altLang="ko-KR" sz="3733" b="1" dirty="0"/>
              <a:t> yang </a:t>
            </a:r>
            <a:r>
              <a:rPr lang="en-US" altLang="ko-KR" sz="3733" b="1" dirty="0" err="1"/>
              <a:t>harus</a:t>
            </a:r>
            <a:r>
              <a:rPr lang="en-US" altLang="ko-KR" sz="3733" b="1" dirty="0"/>
              <a:t> </a:t>
            </a:r>
            <a:r>
              <a:rPr lang="en-US" altLang="ko-KR" sz="3733" b="1" dirty="0" err="1"/>
              <a:t>dikuasai</a:t>
            </a:r>
            <a:endParaRPr lang="ko-KR" altLang="en-US" sz="3733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A7383B-D406-4FBF-BB95-9CD81F83CD41}"/>
              </a:ext>
            </a:extLst>
          </p:cNvPr>
          <p:cNvSpPr txBox="1"/>
          <p:nvPr/>
        </p:nvSpPr>
        <p:spPr>
          <a:xfrm>
            <a:off x="623393" y="1498404"/>
            <a:ext cx="651529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67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lang="en-US" altLang="ko-KR" sz="1867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67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endParaRPr lang="ko-KR" altLang="en-US" sz="1867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84D028-0C67-4DE5-AEE7-04F9CBE99582}"/>
              </a:ext>
            </a:extLst>
          </p:cNvPr>
          <p:cNvSpPr txBox="1"/>
          <p:nvPr/>
        </p:nvSpPr>
        <p:spPr>
          <a:xfrm>
            <a:off x="644757" y="3361812"/>
            <a:ext cx="651529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67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lang="en-US" altLang="ko-KR" sz="1867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67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endParaRPr lang="ko-KR" altLang="en-US" sz="1867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8B8C2C-C7A5-42DF-BFA2-3D72C937198B}"/>
              </a:ext>
            </a:extLst>
          </p:cNvPr>
          <p:cNvSpPr txBox="1"/>
          <p:nvPr/>
        </p:nvSpPr>
        <p:spPr>
          <a:xfrm>
            <a:off x="644757" y="1842022"/>
            <a:ext cx="6515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menerapkan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pemikiran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logis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kritis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sistematis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inovatif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konteks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implementasi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Menguasai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prosedural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4B8F9F0-EADD-40B4-A3DB-6DDD7A33ACE4}"/>
              </a:ext>
            </a:extLst>
          </p:cNvPr>
          <p:cNvSpPr txBox="1"/>
          <p:nvPr/>
        </p:nvSpPr>
        <p:spPr>
          <a:xfrm>
            <a:off x="644757" y="3694576"/>
            <a:ext cx="6515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mandiri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mendesain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mendukung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mendukung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pendekatan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siklus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ko-K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System Development Life Cycle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61" name="Picture 25" descr="Hasil gambar untuk keterampilan">
            <a:extLst>
              <a:ext uri="{FF2B5EF4-FFF2-40B4-BE49-F238E27FC236}">
                <a16:creationId xmlns:a16="http://schemas.microsoft.com/office/drawing/2014/main" id="{1B09E910-EBD3-49CC-A1E3-703E9D8C7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084851"/>
            <a:ext cx="4795605" cy="24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2313822-2FD7-4D32-9EFB-11EA29B56412}"/>
              </a:ext>
            </a:extLst>
          </p:cNvPr>
          <p:cNvSpPr/>
          <p:nvPr/>
        </p:nvSpPr>
        <p:spPr>
          <a:xfrm>
            <a:off x="9456373" y="6231238"/>
            <a:ext cx="3854448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 err="1">
                <a:solidFill>
                  <a:prstClr val="black"/>
                </a:solidFill>
              </a:rPr>
              <a:t>Sumber</a:t>
            </a:r>
            <a:r>
              <a:rPr lang="en-US" sz="1333" dirty="0">
                <a:solidFill>
                  <a:prstClr val="black"/>
                </a:solidFill>
              </a:rPr>
              <a:t>: KKNI </a:t>
            </a:r>
            <a:r>
              <a:rPr lang="en-US" sz="1333" dirty="0" err="1">
                <a:solidFill>
                  <a:prstClr val="black"/>
                </a:solidFill>
              </a:rPr>
              <a:t>Kemenristekdikti</a:t>
            </a:r>
            <a:endParaRPr lang="id-ID" sz="1333" i="1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7024F48-7351-4EB5-8F0E-31AF065030C9}"/>
              </a:ext>
            </a:extLst>
          </p:cNvPr>
          <p:cNvSpPr txBox="1">
            <a:spLocks/>
          </p:cNvSpPr>
          <p:nvPr/>
        </p:nvSpPr>
        <p:spPr>
          <a:xfrm>
            <a:off x="11376587" y="6597352"/>
            <a:ext cx="836779" cy="28803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0CD961-1678-4F71-88D2-FF49F969FACD}" type="slidenum">
              <a:rPr lang="en-US" sz="1600" b="1"/>
              <a:pPr algn="r"/>
              <a:t>3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1039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52" y="462615"/>
            <a:ext cx="12192000" cy="768085"/>
          </a:xfrm>
        </p:spPr>
        <p:txBody>
          <a:bodyPr/>
          <a:lstStyle/>
          <a:p>
            <a:r>
              <a:rPr lang="en-US" altLang="ko-KR" sz="3733" b="1" dirty="0" err="1"/>
              <a:t>Bagaimana</a:t>
            </a:r>
            <a:r>
              <a:rPr lang="en-US" altLang="ko-KR" sz="3733" b="1" dirty="0"/>
              <a:t> </a:t>
            </a:r>
            <a:r>
              <a:rPr lang="en-US" altLang="ko-KR" sz="3733" b="1" dirty="0" err="1"/>
              <a:t>Menyiapkan</a:t>
            </a:r>
            <a:r>
              <a:rPr lang="en-US" altLang="ko-KR" sz="3733" b="1" dirty="0"/>
              <a:t> </a:t>
            </a:r>
            <a:r>
              <a:rPr lang="en-US" altLang="ko-KR" sz="3733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Masa </a:t>
            </a:r>
            <a:r>
              <a:rPr lang="en-US" altLang="ko-KR" sz="3733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Depan</a:t>
            </a:r>
            <a:endParaRPr lang="ko-KR" altLang="en-US" sz="3733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41512" y="1921743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109598" y="2871579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877683" y="3821415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05608" y="1988840"/>
            <a:ext cx="54726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67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US" altLang="ko-KR" sz="18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ko-KR" sz="1867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altLang="ko-KR" sz="18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67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skills</a:t>
            </a:r>
            <a:endParaRPr lang="ko-KR" altLang="en-US" sz="1867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6973" y="1998009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65059" y="2950274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33144" y="3892767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645768" y="4838006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01229" y="4902127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06E3F4C-4395-4FF9-8F6D-A35F0D63CC4C}"/>
              </a:ext>
            </a:extLst>
          </p:cNvPr>
          <p:cNvSpPr/>
          <p:nvPr/>
        </p:nvSpPr>
        <p:spPr>
          <a:xfrm>
            <a:off x="3421130" y="5726935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DF8211-138D-4199-8D67-D4B14A053D43}"/>
              </a:ext>
            </a:extLst>
          </p:cNvPr>
          <p:cNvSpPr txBox="1"/>
          <p:nvPr/>
        </p:nvSpPr>
        <p:spPr>
          <a:xfrm>
            <a:off x="3376591" y="5815346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9E7F46-CC73-4E75-8AA4-A75E6DCFF85E}"/>
              </a:ext>
            </a:extLst>
          </p:cNvPr>
          <p:cNvSpPr txBox="1"/>
          <p:nvPr/>
        </p:nvSpPr>
        <p:spPr>
          <a:xfrm>
            <a:off x="3458392" y="4717460"/>
            <a:ext cx="590197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67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Responsif</a:t>
            </a:r>
            <a:r>
              <a:rPr lang="en-US" altLang="ko-KR" sz="18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67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altLang="ko-KR" sz="18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67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altLang="ko-KR" sz="18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867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r>
              <a:rPr lang="en-US" altLang="ko-KR" sz="18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ko-KR" sz="1867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altLang="ko-KR" sz="18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67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endParaRPr lang="ko-KR" altLang="en-US" sz="1867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B68FE46-02E3-4E01-8BCC-5880566B1483}"/>
              </a:ext>
            </a:extLst>
          </p:cNvPr>
          <p:cNvSpPr txBox="1"/>
          <p:nvPr/>
        </p:nvSpPr>
        <p:spPr>
          <a:xfrm>
            <a:off x="2690307" y="3707987"/>
            <a:ext cx="609399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 </a:t>
            </a:r>
            <a:r>
              <a:rPr lang="en-US" altLang="ko-KR" sz="1867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lang="en-US" altLang="ko-KR" sz="18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certification dan digital skills</a:t>
            </a:r>
            <a:endParaRPr lang="ko-KR" altLang="en-US" sz="1867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193CD94-A5FA-402A-8430-AB4C50C5E448}"/>
              </a:ext>
            </a:extLst>
          </p:cNvPr>
          <p:cNvSpPr txBox="1"/>
          <p:nvPr/>
        </p:nvSpPr>
        <p:spPr>
          <a:xfrm>
            <a:off x="1877683" y="2875283"/>
            <a:ext cx="5472608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67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Menerapkan</a:t>
            </a:r>
            <a:r>
              <a:rPr lang="en-US" altLang="ko-KR" sz="18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67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</a:t>
            </a:r>
            <a:r>
              <a:rPr lang="en-US" altLang="ko-KR" sz="1867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altLang="ko-KR" sz="18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67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altLang="ko-KR" sz="18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867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by doing!</a:t>
            </a:r>
            <a:endParaRPr lang="ko-KR" altLang="en-US" sz="1867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1FBE33-3EED-4FB7-8A43-D42895656849}"/>
              </a:ext>
            </a:extLst>
          </p:cNvPr>
          <p:cNvSpPr txBox="1"/>
          <p:nvPr/>
        </p:nvSpPr>
        <p:spPr>
          <a:xfrm>
            <a:off x="4189216" y="5774308"/>
            <a:ext cx="651529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67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altLang="ko-KR" sz="18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67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lang="en-US" altLang="ko-KR" sz="1867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67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human-digital skills</a:t>
            </a:r>
            <a:endParaRPr lang="ko-KR" altLang="en-US" sz="1867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2" descr="D:\Fullppt\PNG이미지\핸드폰2.png">
            <a:extLst>
              <a:ext uri="{FF2B5EF4-FFF2-40B4-BE49-F238E27FC236}">
                <a16:creationId xmlns:a16="http://schemas.microsoft.com/office/drawing/2014/main" id="{74E9CDFC-E5C8-400F-9BB7-6EAA26B5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19" y="1988841"/>
            <a:ext cx="3334543" cy="40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asil gambar untuk future calling">
            <a:extLst>
              <a:ext uri="{FF2B5EF4-FFF2-40B4-BE49-F238E27FC236}">
                <a16:creationId xmlns:a16="http://schemas.microsoft.com/office/drawing/2014/main" id="{342D85F6-5305-41F9-BA5E-4B1C6DF69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643" y="2326603"/>
            <a:ext cx="1937691" cy="10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asil gambar untuk future calling">
            <a:extLst>
              <a:ext uri="{FF2B5EF4-FFF2-40B4-BE49-F238E27FC236}">
                <a16:creationId xmlns:a16="http://schemas.microsoft.com/office/drawing/2014/main" id="{9F783B7E-F5E4-45B1-9186-7438F049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643" y="3414461"/>
            <a:ext cx="1937691" cy="15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9AA0F89B-19B6-41D0-8F90-8AA49D03B452}"/>
              </a:ext>
            </a:extLst>
          </p:cNvPr>
          <p:cNvSpPr txBox="1">
            <a:spLocks/>
          </p:cNvSpPr>
          <p:nvPr/>
        </p:nvSpPr>
        <p:spPr>
          <a:xfrm>
            <a:off x="11376587" y="6597352"/>
            <a:ext cx="836779" cy="28803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0CD961-1678-4F71-88D2-FF49F969FACD}" type="slidenum">
              <a:rPr lang="en-US" sz="1600" b="1"/>
              <a:pPr algn="r"/>
              <a:t>4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6899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i="1" dirty="0"/>
              <a:t>Skill </a:t>
            </a:r>
            <a:r>
              <a:rPr lang="en-US" altLang="ko-KR" b="1" dirty="0" err="1"/>
              <a:t>Industri</a:t>
            </a:r>
            <a:r>
              <a:rPr lang="en-US" altLang="ko-KR" b="1" dirty="0"/>
              <a:t> Masa </a:t>
            </a:r>
            <a:r>
              <a:rPr lang="en-US" altLang="ko-KR" b="1" dirty="0" err="1"/>
              <a:t>Depan</a:t>
            </a:r>
            <a:endParaRPr lang="ko-KR" altLang="en-US" b="1" i="1" dirty="0"/>
          </a:p>
        </p:txBody>
      </p:sp>
      <p:sp>
        <p:nvSpPr>
          <p:cNvPr id="8" name="Oval 7"/>
          <p:cNvSpPr/>
          <p:nvPr/>
        </p:nvSpPr>
        <p:spPr>
          <a:xfrm>
            <a:off x="7668284" y="405769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9" name="Oval 8"/>
          <p:cNvSpPr/>
          <p:nvPr/>
        </p:nvSpPr>
        <p:spPr>
          <a:xfrm>
            <a:off x="7453181" y="2297335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1" name="Rectangle 9"/>
          <p:cNvSpPr/>
          <p:nvPr/>
        </p:nvSpPr>
        <p:spPr>
          <a:xfrm>
            <a:off x="7670126" y="2548139"/>
            <a:ext cx="430207" cy="40271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Rectangle 16"/>
          <p:cNvSpPr/>
          <p:nvPr/>
        </p:nvSpPr>
        <p:spPr>
          <a:xfrm rot="2700000">
            <a:off x="7937367" y="4197578"/>
            <a:ext cx="325931" cy="5843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5" name="Oval 14"/>
          <p:cNvSpPr/>
          <p:nvPr/>
        </p:nvSpPr>
        <p:spPr>
          <a:xfrm flipH="1">
            <a:off x="3715920" y="4540584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6" name="Oval 15"/>
          <p:cNvSpPr/>
          <p:nvPr/>
        </p:nvSpPr>
        <p:spPr>
          <a:xfrm flipH="1">
            <a:off x="3826141" y="1770333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7" name="Oval 16"/>
          <p:cNvSpPr/>
          <p:nvPr/>
        </p:nvSpPr>
        <p:spPr>
          <a:xfrm flipH="1">
            <a:off x="3200317" y="3039529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0" name="Rectangle 16"/>
          <p:cNvSpPr/>
          <p:nvPr/>
        </p:nvSpPr>
        <p:spPr>
          <a:xfrm rot="18900000" flipH="1">
            <a:off x="4095224" y="1931667"/>
            <a:ext cx="325931" cy="5843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1" name="Parallelogram 15"/>
          <p:cNvSpPr/>
          <p:nvPr/>
        </p:nvSpPr>
        <p:spPr>
          <a:xfrm rot="5400000" flipH="1">
            <a:off x="3925690" y="4704200"/>
            <a:ext cx="473004" cy="512009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B26EBCD2-4BC1-4A3D-B36A-8AAF3F123BDA}"/>
              </a:ext>
            </a:extLst>
          </p:cNvPr>
          <p:cNvSpPr>
            <a:spLocks/>
          </p:cNvSpPr>
          <p:nvPr/>
        </p:nvSpPr>
        <p:spPr bwMode="auto">
          <a:xfrm>
            <a:off x="6094556" y="2049451"/>
            <a:ext cx="1020136" cy="3639547"/>
          </a:xfrm>
          <a:custGeom>
            <a:avLst/>
            <a:gdLst>
              <a:gd name="T0" fmla="*/ 453 w 768"/>
              <a:gd name="T1" fmla="*/ 45 h 2740"/>
              <a:gd name="T2" fmla="*/ 508 w 768"/>
              <a:gd name="T3" fmla="*/ 200 h 2740"/>
              <a:gd name="T4" fmla="*/ 464 w 768"/>
              <a:gd name="T5" fmla="*/ 287 h 2740"/>
              <a:gd name="T6" fmla="*/ 479 w 768"/>
              <a:gd name="T7" fmla="*/ 389 h 2740"/>
              <a:gd name="T8" fmla="*/ 628 w 768"/>
              <a:gd name="T9" fmla="*/ 445 h 2740"/>
              <a:gd name="T10" fmla="*/ 691 w 768"/>
              <a:gd name="T11" fmla="*/ 583 h 2740"/>
              <a:gd name="T12" fmla="*/ 719 w 768"/>
              <a:gd name="T13" fmla="*/ 858 h 2740"/>
              <a:gd name="T14" fmla="*/ 748 w 768"/>
              <a:gd name="T15" fmla="*/ 1287 h 2740"/>
              <a:gd name="T16" fmla="*/ 768 w 768"/>
              <a:gd name="T17" fmla="*/ 1416 h 2740"/>
              <a:gd name="T18" fmla="*/ 713 w 768"/>
              <a:gd name="T19" fmla="*/ 1478 h 2740"/>
              <a:gd name="T20" fmla="*/ 677 w 768"/>
              <a:gd name="T21" fmla="*/ 1427 h 2740"/>
              <a:gd name="T22" fmla="*/ 691 w 768"/>
              <a:gd name="T23" fmla="*/ 1320 h 2740"/>
              <a:gd name="T24" fmla="*/ 639 w 768"/>
              <a:gd name="T25" fmla="*/ 934 h 2740"/>
              <a:gd name="T26" fmla="*/ 595 w 768"/>
              <a:gd name="T27" fmla="*/ 745 h 2740"/>
              <a:gd name="T28" fmla="*/ 555 w 768"/>
              <a:gd name="T29" fmla="*/ 792 h 2740"/>
              <a:gd name="T30" fmla="*/ 535 w 768"/>
              <a:gd name="T31" fmla="*/ 947 h 2740"/>
              <a:gd name="T32" fmla="*/ 611 w 768"/>
              <a:gd name="T33" fmla="*/ 1125 h 2740"/>
              <a:gd name="T34" fmla="*/ 639 w 768"/>
              <a:gd name="T35" fmla="*/ 1351 h 2740"/>
              <a:gd name="T36" fmla="*/ 617 w 768"/>
              <a:gd name="T37" fmla="*/ 1912 h 2740"/>
              <a:gd name="T38" fmla="*/ 544 w 768"/>
              <a:gd name="T39" fmla="*/ 2387 h 2740"/>
              <a:gd name="T40" fmla="*/ 559 w 768"/>
              <a:gd name="T41" fmla="*/ 2711 h 2740"/>
              <a:gd name="T42" fmla="*/ 455 w 768"/>
              <a:gd name="T43" fmla="*/ 2687 h 2740"/>
              <a:gd name="T44" fmla="*/ 451 w 768"/>
              <a:gd name="T45" fmla="*/ 2523 h 2740"/>
              <a:gd name="T46" fmla="*/ 468 w 768"/>
              <a:gd name="T47" fmla="*/ 2363 h 2740"/>
              <a:gd name="T48" fmla="*/ 448 w 768"/>
              <a:gd name="T49" fmla="*/ 2136 h 2740"/>
              <a:gd name="T50" fmla="*/ 455 w 768"/>
              <a:gd name="T51" fmla="*/ 1894 h 2740"/>
              <a:gd name="T52" fmla="*/ 406 w 768"/>
              <a:gd name="T53" fmla="*/ 1598 h 2740"/>
              <a:gd name="T54" fmla="*/ 351 w 768"/>
              <a:gd name="T55" fmla="*/ 1680 h 2740"/>
              <a:gd name="T56" fmla="*/ 330 w 768"/>
              <a:gd name="T57" fmla="*/ 2018 h 2740"/>
              <a:gd name="T58" fmla="*/ 310 w 768"/>
              <a:gd name="T59" fmla="*/ 2223 h 2740"/>
              <a:gd name="T60" fmla="*/ 308 w 768"/>
              <a:gd name="T61" fmla="*/ 2411 h 2740"/>
              <a:gd name="T62" fmla="*/ 324 w 768"/>
              <a:gd name="T63" fmla="*/ 2647 h 2740"/>
              <a:gd name="T64" fmla="*/ 253 w 768"/>
              <a:gd name="T65" fmla="*/ 2729 h 2740"/>
              <a:gd name="T66" fmla="*/ 217 w 768"/>
              <a:gd name="T67" fmla="*/ 2616 h 2740"/>
              <a:gd name="T68" fmla="*/ 231 w 768"/>
              <a:gd name="T69" fmla="*/ 2376 h 2740"/>
              <a:gd name="T70" fmla="*/ 180 w 768"/>
              <a:gd name="T71" fmla="*/ 2118 h 2740"/>
              <a:gd name="T72" fmla="*/ 168 w 768"/>
              <a:gd name="T73" fmla="*/ 1867 h 2740"/>
              <a:gd name="T74" fmla="*/ 175 w 768"/>
              <a:gd name="T75" fmla="*/ 1607 h 2740"/>
              <a:gd name="T76" fmla="*/ 126 w 768"/>
              <a:gd name="T77" fmla="*/ 1363 h 2740"/>
              <a:gd name="T78" fmla="*/ 166 w 768"/>
              <a:gd name="T79" fmla="*/ 1107 h 2740"/>
              <a:gd name="T80" fmla="*/ 235 w 768"/>
              <a:gd name="T81" fmla="*/ 869 h 2740"/>
              <a:gd name="T82" fmla="*/ 182 w 768"/>
              <a:gd name="T83" fmla="*/ 711 h 2740"/>
              <a:gd name="T84" fmla="*/ 128 w 768"/>
              <a:gd name="T85" fmla="*/ 931 h 2740"/>
              <a:gd name="T86" fmla="*/ 119 w 768"/>
              <a:gd name="T87" fmla="*/ 1111 h 2740"/>
              <a:gd name="T88" fmla="*/ 64 w 768"/>
              <a:gd name="T89" fmla="*/ 1311 h 2740"/>
              <a:gd name="T90" fmla="*/ 100 w 768"/>
              <a:gd name="T91" fmla="*/ 1460 h 2740"/>
              <a:gd name="T92" fmla="*/ 79 w 768"/>
              <a:gd name="T93" fmla="*/ 1481 h 2740"/>
              <a:gd name="T94" fmla="*/ 4 w 768"/>
              <a:gd name="T95" fmla="*/ 1423 h 2740"/>
              <a:gd name="T96" fmla="*/ 22 w 768"/>
              <a:gd name="T97" fmla="*/ 1251 h 2740"/>
              <a:gd name="T98" fmla="*/ 70 w 768"/>
              <a:gd name="T99" fmla="*/ 623 h 2740"/>
              <a:gd name="T100" fmla="*/ 117 w 768"/>
              <a:gd name="T101" fmla="*/ 458 h 2740"/>
              <a:gd name="T102" fmla="*/ 251 w 768"/>
              <a:gd name="T103" fmla="*/ 412 h 2740"/>
              <a:gd name="T104" fmla="*/ 320 w 768"/>
              <a:gd name="T105" fmla="*/ 325 h 2740"/>
              <a:gd name="T106" fmla="*/ 253 w 768"/>
              <a:gd name="T107" fmla="*/ 221 h 2740"/>
              <a:gd name="T108" fmla="*/ 250 w 768"/>
              <a:gd name="T109" fmla="*/ 136 h 2740"/>
              <a:gd name="T110" fmla="*/ 322 w 768"/>
              <a:gd name="T111" fmla="*/ 3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8" h="274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 sz="2400"/>
          </a:p>
        </p:txBody>
      </p:sp>
      <p:sp>
        <p:nvSpPr>
          <p:cNvPr id="50" name="Freeform 18">
            <a:extLst>
              <a:ext uri="{FF2B5EF4-FFF2-40B4-BE49-F238E27FC236}">
                <a16:creationId xmlns:a16="http://schemas.microsoft.com/office/drawing/2014/main" id="{1FC3FE2C-CB12-4331-852B-C80C20FA3985}"/>
              </a:ext>
            </a:extLst>
          </p:cNvPr>
          <p:cNvSpPr>
            <a:spLocks/>
          </p:cNvSpPr>
          <p:nvPr/>
        </p:nvSpPr>
        <p:spPr bwMode="auto">
          <a:xfrm>
            <a:off x="4881209" y="1982925"/>
            <a:ext cx="1084719" cy="377260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 sz="24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300FE50-2E9B-44BB-A9A6-4D60A3D634A3}"/>
              </a:ext>
            </a:extLst>
          </p:cNvPr>
          <p:cNvSpPr/>
          <p:nvPr/>
        </p:nvSpPr>
        <p:spPr>
          <a:xfrm>
            <a:off x="53908" y="1626744"/>
            <a:ext cx="3780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sz="1600" b="1" i="1" dirty="0">
                <a:solidFill>
                  <a:srgbClr val="92D050"/>
                </a:solidFill>
                <a:latin typeface="Calibri" panose="020F0502020204030204"/>
              </a:rPr>
              <a:t>Complex Problem Solving</a:t>
            </a:r>
          </a:p>
          <a:p>
            <a:pPr latinLnBrk="0"/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Kemampuan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untuk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memecahkan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masalah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yang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asing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belum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diketahui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solusinya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di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dalam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dunia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nyata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CD69500-3721-4C7A-B61F-0E965C181C0A}"/>
              </a:ext>
            </a:extLst>
          </p:cNvPr>
          <p:cNvSpPr/>
          <p:nvPr/>
        </p:nvSpPr>
        <p:spPr>
          <a:xfrm>
            <a:off x="53908" y="3101691"/>
            <a:ext cx="3660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sz="1600" b="1" i="1" dirty="0">
                <a:solidFill>
                  <a:srgbClr val="C00000"/>
                </a:solidFill>
                <a:latin typeface="Calibri" panose="020F0502020204030204"/>
              </a:rPr>
              <a:t>Social Skill</a:t>
            </a:r>
          </a:p>
          <a:p>
            <a:pPr latinLnBrk="0"/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Kemampuan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untuk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melakukan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koordinasi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negosiasi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persuasi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</a:rPr>
              <a:t>mentoring,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kepekaan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dalam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memberikan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bantuan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hingga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</a:rPr>
              <a:t>emotional intelligence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520F187-9263-4639-9ACD-8E7EBAA4B439}"/>
              </a:ext>
            </a:extLst>
          </p:cNvPr>
          <p:cNvSpPr/>
          <p:nvPr/>
        </p:nvSpPr>
        <p:spPr>
          <a:xfrm>
            <a:off x="53909" y="4876151"/>
            <a:ext cx="3814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sz="1600" b="1" i="1" dirty="0">
                <a:solidFill>
                  <a:srgbClr val="7030A0"/>
                </a:solidFill>
                <a:latin typeface="Calibri" panose="020F0502020204030204"/>
              </a:rPr>
              <a:t>Process Skill</a:t>
            </a:r>
          </a:p>
          <a:p>
            <a:pPr latinLnBrk="0"/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Kemampuan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terdiri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dari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</a:rPr>
              <a:t>active listening, logical thinking,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</a:rPr>
              <a:t>monitoring self and the others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6" name="Group 110">
            <a:extLst>
              <a:ext uri="{FF2B5EF4-FFF2-40B4-BE49-F238E27FC236}">
                <a16:creationId xmlns:a16="http://schemas.microsoft.com/office/drawing/2014/main" id="{27EBBA35-37DE-4083-8A8D-E34AC4988403}"/>
              </a:ext>
            </a:extLst>
          </p:cNvPr>
          <p:cNvGrpSpPr/>
          <p:nvPr/>
        </p:nvGrpSpPr>
        <p:grpSpPr>
          <a:xfrm>
            <a:off x="3339268" y="3218009"/>
            <a:ext cx="454673" cy="502416"/>
            <a:chOff x="4835382" y="73243"/>
            <a:chExt cx="2920830" cy="3227535"/>
          </a:xfrm>
          <a:solidFill>
            <a:schemeClr val="bg1"/>
          </a:solidFill>
        </p:grpSpPr>
        <p:sp>
          <p:nvSpPr>
            <p:cNvPr id="57" name="Freeform 111">
              <a:extLst>
                <a:ext uri="{FF2B5EF4-FFF2-40B4-BE49-F238E27FC236}">
                  <a16:creationId xmlns:a16="http://schemas.microsoft.com/office/drawing/2014/main" id="{A93E50BF-F0FF-40CF-A58C-B243936018FE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58" name="Oval 37">
              <a:extLst>
                <a:ext uri="{FF2B5EF4-FFF2-40B4-BE49-F238E27FC236}">
                  <a16:creationId xmlns:a16="http://schemas.microsoft.com/office/drawing/2014/main" id="{2898FE74-50B7-4355-85FA-A71FC932B980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50E396A7-B0ED-4D3A-AD4C-FF9BB0D51501}"/>
              </a:ext>
            </a:extLst>
          </p:cNvPr>
          <p:cNvSpPr/>
          <p:nvPr/>
        </p:nvSpPr>
        <p:spPr>
          <a:xfrm>
            <a:off x="8144628" y="2130519"/>
            <a:ext cx="3993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atinLnBrk="0"/>
            <a:r>
              <a:rPr lang="en-US" sz="1600" b="1" i="1" dirty="0">
                <a:solidFill>
                  <a:srgbClr val="2585C9"/>
                </a:solidFill>
                <a:latin typeface="Calibri" panose="020F0502020204030204"/>
              </a:rPr>
              <a:t>System Skill</a:t>
            </a:r>
          </a:p>
          <a:p>
            <a:pPr algn="r" latinLnBrk="0"/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Kemampuan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untuk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dapat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melakukan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</a:rPr>
              <a:t>judgement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keputusan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dengan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pertimbangan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</a:rPr>
              <a:t>cost-benefit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serta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kemampuan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untuk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mengetahui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bagaimana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sebuah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sistem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dibuat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dijalankan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1A33CE3-D632-4867-81D2-4BCD675167F8}"/>
              </a:ext>
            </a:extLst>
          </p:cNvPr>
          <p:cNvSpPr/>
          <p:nvPr/>
        </p:nvSpPr>
        <p:spPr>
          <a:xfrm>
            <a:off x="8620970" y="4144777"/>
            <a:ext cx="35710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atinLnBrk="0"/>
            <a:r>
              <a:rPr lang="en-US" sz="16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Cognitive Abilities</a:t>
            </a:r>
          </a:p>
          <a:p>
            <a:pPr algn="r" latinLnBrk="0"/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Skill yang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terdiri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dari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antara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lain: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</a:rPr>
              <a:t>Cognitive Flexibility, Creativity, Logical Reasoning, Problem Sensitivity, Mathematical Reasoning,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</a:rPr>
              <a:t> Visualization .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8BFE0989-FC61-47C4-BFC4-5BD9C90A5A1A}"/>
              </a:ext>
            </a:extLst>
          </p:cNvPr>
          <p:cNvSpPr txBox="1">
            <a:spLocks/>
          </p:cNvSpPr>
          <p:nvPr/>
        </p:nvSpPr>
        <p:spPr>
          <a:xfrm>
            <a:off x="11376587" y="6597352"/>
            <a:ext cx="836779" cy="28803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0CD961-1678-4F71-88D2-FF49F969FACD}" type="slidenum">
              <a:rPr lang="en-US" sz="1600" b="1"/>
              <a:pPr algn="r"/>
              <a:t>5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0435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3">
            <a:extLst>
              <a:ext uri="{FF2B5EF4-FFF2-40B4-BE49-F238E27FC236}">
                <a16:creationId xmlns:a16="http://schemas.microsoft.com/office/drawing/2014/main" id="{2B3E129D-9412-4D0A-8EA5-CD6EC0464CBF}"/>
              </a:ext>
            </a:extLst>
          </p:cNvPr>
          <p:cNvSpPr/>
          <p:nvPr/>
        </p:nvSpPr>
        <p:spPr>
          <a:xfrm>
            <a:off x="218778" y="786829"/>
            <a:ext cx="4833181" cy="1725459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58011" y="2934465"/>
            <a:ext cx="4941268" cy="4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6" name="Rectangle 25"/>
          <p:cNvSpPr/>
          <p:nvPr/>
        </p:nvSpPr>
        <p:spPr>
          <a:xfrm>
            <a:off x="6507186" y="4218165"/>
            <a:ext cx="4941268" cy="4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733" b="1" dirty="0" err="1"/>
              <a:t>Penguasaan</a:t>
            </a:r>
            <a:r>
              <a:rPr lang="en-US" altLang="ko-KR" sz="3733" b="1" dirty="0"/>
              <a:t> 5 </a:t>
            </a:r>
            <a:r>
              <a:rPr lang="en-US" altLang="ko-KR" sz="3733" b="1" dirty="0" err="1"/>
              <a:t>Elemen</a:t>
            </a:r>
            <a:r>
              <a:rPr lang="en-US" altLang="ko-KR" sz="3733" b="1" dirty="0"/>
              <a:t> ICT</a:t>
            </a:r>
            <a:endParaRPr lang="ko-KR" altLang="en-US" sz="3733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9403" y="1260925"/>
            <a:ext cx="3871141" cy="1031320"/>
          </a:xfrm>
        </p:spPr>
        <p:txBody>
          <a:bodyPr/>
          <a:lstStyle/>
          <a:p>
            <a:pPr lvl="0" algn="just"/>
            <a:r>
              <a:rPr lang="en-US" altLang="ko-KR" sz="1600" b="1" dirty="0" err="1">
                <a:solidFill>
                  <a:schemeClr val="bg1"/>
                </a:solidFill>
              </a:rPr>
              <a:t>Kelima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elemen</a:t>
            </a:r>
            <a:r>
              <a:rPr lang="en-US" altLang="ko-KR" sz="1600" b="1" dirty="0">
                <a:solidFill>
                  <a:schemeClr val="bg1"/>
                </a:solidFill>
              </a:rPr>
              <a:t> di </a:t>
            </a:r>
            <a:r>
              <a:rPr lang="en-US" altLang="ko-KR" sz="1600" b="1" dirty="0" err="1">
                <a:solidFill>
                  <a:schemeClr val="bg1"/>
                </a:solidFill>
              </a:rPr>
              <a:t>bawah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ini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membantu</a:t>
            </a:r>
            <a:r>
              <a:rPr lang="en-US" altLang="ko-KR" sz="1600" b="1" dirty="0">
                <a:solidFill>
                  <a:schemeClr val="bg1"/>
                </a:solidFill>
              </a:rPr>
              <a:t> proses </a:t>
            </a:r>
            <a:r>
              <a:rPr lang="en-US" altLang="ko-KR" sz="1600" b="1" dirty="0" err="1">
                <a:solidFill>
                  <a:schemeClr val="bg1"/>
                </a:solidFill>
              </a:rPr>
              <a:t>identifikasi</a:t>
            </a:r>
            <a:r>
              <a:rPr lang="en-US" altLang="ko-KR" sz="1600" b="1" dirty="0">
                <a:solidFill>
                  <a:schemeClr val="bg1"/>
                </a:solidFill>
              </a:rPr>
              <a:t> dan </a:t>
            </a:r>
            <a:r>
              <a:rPr lang="en-US" altLang="ko-KR" sz="1600" b="1" dirty="0" err="1">
                <a:solidFill>
                  <a:schemeClr val="bg1"/>
                </a:solidFill>
              </a:rPr>
              <a:t>pengumpulan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informasi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akuntansi</a:t>
            </a:r>
            <a:r>
              <a:rPr lang="en-US" altLang="ko-KR" sz="1600" b="1" dirty="0">
                <a:solidFill>
                  <a:schemeClr val="bg1"/>
                </a:solidFill>
              </a:rPr>
              <a:t> di era </a:t>
            </a:r>
            <a:r>
              <a:rPr lang="en-US" altLang="ko-KR" sz="1600" b="1" dirty="0" err="1">
                <a:solidFill>
                  <a:schemeClr val="bg1"/>
                </a:solidFill>
              </a:rPr>
              <a:t>Revolusi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Industri</a:t>
            </a:r>
            <a:r>
              <a:rPr lang="en-US" altLang="ko-KR" sz="1600" b="1" dirty="0">
                <a:solidFill>
                  <a:schemeClr val="bg1"/>
                </a:solidFill>
              </a:rPr>
              <a:t> 4.0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11814" y="1317042"/>
            <a:ext cx="1403157" cy="4928439"/>
            <a:chOff x="4058860" y="987781"/>
            <a:chExt cx="1052368" cy="3696329"/>
          </a:xfrm>
        </p:grpSpPr>
        <p:sp>
          <p:nvSpPr>
            <p:cNvPr id="6" name="Rectangle 8"/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7" name="Rectangle 8"/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2"/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2"/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9" name="Parallelogram 15"/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911425" y="2685097"/>
            <a:ext cx="4941268" cy="4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1425" y="3669484"/>
            <a:ext cx="4941268" cy="4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8574" y="4728441"/>
            <a:ext cx="4941268" cy="4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451282" y="2934295"/>
            <a:ext cx="509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Data Interrogation, Synthesis and Analysis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75567" y="3657471"/>
            <a:ext cx="316239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75567" y="4698165"/>
            <a:ext cx="316239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55573" y="2727629"/>
            <a:ext cx="316239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867" b="1" dirty="0">
                <a:latin typeface="Arial" panose="020B0604020202020204" pitchFamily="34" charset="0"/>
                <a:cs typeface="Arial" panose="020B0604020202020204" pitchFamily="34" charset="0"/>
              </a:rPr>
              <a:t>Business Acumen</a:t>
            </a:r>
            <a:endParaRPr lang="ko-KR" altLang="en-US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55573" y="3683103"/>
            <a:ext cx="316239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867" b="1" dirty="0">
                <a:latin typeface="Arial" panose="020B0604020202020204" pitchFamily="34" charset="0"/>
                <a:cs typeface="Arial" panose="020B0604020202020204" pitchFamily="34" charset="0"/>
              </a:rPr>
              <a:t>Behavioral Competence</a:t>
            </a:r>
            <a:endParaRPr lang="ko-KR" altLang="en-US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55573" y="4752188"/>
            <a:ext cx="316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Digital Acumen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70039" y="3427311"/>
            <a:ext cx="492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Using structured and unstructured data, evaluate data integrity, conducting risk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assesments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50420" y="4731699"/>
            <a:ext cx="478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Effectively use new and emerging communication channels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9033" y="3159999"/>
            <a:ext cx="4369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Strategic business decision based on big data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1424" y="4108244"/>
            <a:ext cx="4502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Intellectual curiosity, critical thinking, &amp; life-long learning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52376" y="5197051"/>
            <a:ext cx="4369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Understand how emerging technologies operate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94AB3B-4A4B-46CC-B2CD-792AF997D674}"/>
              </a:ext>
            </a:extLst>
          </p:cNvPr>
          <p:cNvSpPr txBox="1"/>
          <p:nvPr/>
        </p:nvSpPr>
        <p:spPr>
          <a:xfrm>
            <a:off x="6550421" y="4243141"/>
            <a:ext cx="509697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67" b="1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ko-KR" altLang="en-US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22CCF9-7342-4931-B73C-BEEE6AB12B31}"/>
              </a:ext>
            </a:extLst>
          </p:cNvPr>
          <p:cNvSpPr/>
          <p:nvPr/>
        </p:nvSpPr>
        <p:spPr>
          <a:xfrm>
            <a:off x="1169479" y="6326788"/>
            <a:ext cx="9840416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33" dirty="0" err="1">
                <a:solidFill>
                  <a:prstClr val="black"/>
                </a:solidFill>
              </a:rPr>
              <a:t>Sumber</a:t>
            </a:r>
            <a:r>
              <a:rPr lang="en-US" sz="1333" dirty="0">
                <a:solidFill>
                  <a:prstClr val="black"/>
                </a:solidFill>
              </a:rPr>
              <a:t>: </a:t>
            </a:r>
            <a:r>
              <a:rPr lang="en-US" sz="1333" i="1" dirty="0" err="1">
                <a:solidFill>
                  <a:prstClr val="black"/>
                </a:solidFill>
              </a:rPr>
              <a:t>Peran</a:t>
            </a:r>
            <a:r>
              <a:rPr lang="en-US" sz="1333" i="1" dirty="0">
                <a:solidFill>
                  <a:prstClr val="black"/>
                </a:solidFill>
              </a:rPr>
              <a:t> </a:t>
            </a:r>
            <a:r>
              <a:rPr lang="en-US" sz="1333" i="1" dirty="0" err="1">
                <a:solidFill>
                  <a:prstClr val="black"/>
                </a:solidFill>
              </a:rPr>
              <a:t>Akuntan</a:t>
            </a:r>
            <a:r>
              <a:rPr lang="en-US" sz="1333" i="1" dirty="0">
                <a:solidFill>
                  <a:prstClr val="black"/>
                </a:solidFill>
              </a:rPr>
              <a:t> </a:t>
            </a:r>
            <a:r>
              <a:rPr lang="en-US" sz="1333" i="1" dirty="0" err="1">
                <a:solidFill>
                  <a:prstClr val="black"/>
                </a:solidFill>
              </a:rPr>
              <a:t>Profesional</a:t>
            </a:r>
            <a:r>
              <a:rPr lang="en-US" sz="1333" i="1" dirty="0">
                <a:solidFill>
                  <a:prstClr val="black"/>
                </a:solidFill>
              </a:rPr>
              <a:t> </a:t>
            </a:r>
            <a:r>
              <a:rPr lang="en-US" sz="1333" i="1" dirty="0" err="1">
                <a:solidFill>
                  <a:prstClr val="black"/>
                </a:solidFill>
              </a:rPr>
              <a:t>Dalam</a:t>
            </a:r>
            <a:r>
              <a:rPr lang="en-US" sz="1333" i="1" dirty="0">
                <a:solidFill>
                  <a:prstClr val="black"/>
                </a:solidFill>
              </a:rPr>
              <a:t> </a:t>
            </a:r>
            <a:r>
              <a:rPr lang="en-US" sz="1333" i="1" dirty="0" err="1">
                <a:solidFill>
                  <a:prstClr val="black"/>
                </a:solidFill>
              </a:rPr>
              <a:t>Revolusi</a:t>
            </a:r>
            <a:r>
              <a:rPr lang="en-US" sz="1333" i="1" dirty="0">
                <a:solidFill>
                  <a:prstClr val="black"/>
                </a:solidFill>
              </a:rPr>
              <a:t> </a:t>
            </a:r>
            <a:r>
              <a:rPr lang="en-US" sz="1333" i="1" dirty="0" err="1">
                <a:solidFill>
                  <a:prstClr val="black"/>
                </a:solidFill>
              </a:rPr>
              <a:t>Industri</a:t>
            </a:r>
            <a:r>
              <a:rPr lang="en-US" sz="1333" i="1" dirty="0">
                <a:solidFill>
                  <a:prstClr val="black"/>
                </a:solidFill>
              </a:rPr>
              <a:t> 4.0, </a:t>
            </a:r>
            <a:r>
              <a:rPr lang="en-US" sz="1333" dirty="0" err="1">
                <a:solidFill>
                  <a:prstClr val="black"/>
                </a:solidFill>
              </a:rPr>
              <a:t>Ikatan</a:t>
            </a:r>
            <a:r>
              <a:rPr lang="en-US" sz="1333" dirty="0">
                <a:solidFill>
                  <a:prstClr val="black"/>
                </a:solidFill>
              </a:rPr>
              <a:t> </a:t>
            </a:r>
            <a:r>
              <a:rPr lang="en-US" sz="1333" dirty="0" err="1">
                <a:solidFill>
                  <a:prstClr val="black"/>
                </a:solidFill>
              </a:rPr>
              <a:t>Akuntan</a:t>
            </a:r>
            <a:r>
              <a:rPr lang="en-US" sz="1333" dirty="0">
                <a:solidFill>
                  <a:prstClr val="black"/>
                </a:solidFill>
              </a:rPr>
              <a:t> Indonesia</a:t>
            </a:r>
            <a:endParaRPr lang="id-ID" sz="1333" i="1" dirty="0">
              <a:solidFill>
                <a:prstClr val="black"/>
              </a:solidFill>
            </a:endParaRPr>
          </a:p>
        </p:txBody>
      </p:sp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401241D3-0955-4337-85DA-8AA484A2236B}"/>
              </a:ext>
            </a:extLst>
          </p:cNvPr>
          <p:cNvSpPr txBox="1">
            <a:spLocks/>
          </p:cNvSpPr>
          <p:nvPr/>
        </p:nvSpPr>
        <p:spPr>
          <a:xfrm>
            <a:off x="11376587" y="6597352"/>
            <a:ext cx="836779" cy="28803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0CD961-1678-4F71-88D2-FF49F969FACD}" type="slidenum">
              <a:rPr lang="en-US" sz="1600" b="1"/>
              <a:pPr algn="r"/>
              <a:t>6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1674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pakah karier di bidang pemasaran digital memiliki masa depan yang cerah? -  Quora">
            <a:extLst>
              <a:ext uri="{FF2B5EF4-FFF2-40B4-BE49-F238E27FC236}">
                <a16:creationId xmlns:a16="http://schemas.microsoft.com/office/drawing/2014/main" id="{9B127BE6-6E41-4000-9E10-1B9B4C116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2678" r="8206" b="13665"/>
          <a:stretch/>
        </p:blipFill>
        <p:spPr bwMode="auto">
          <a:xfrm>
            <a:off x="914400" y="1172817"/>
            <a:ext cx="10277061" cy="445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0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onth digial marketing Digital Marketing Agency In Gurgaon, | ID:  21121219262">
            <a:extLst>
              <a:ext uri="{FF2B5EF4-FFF2-40B4-BE49-F238E27FC236}">
                <a16:creationId xmlns:a16="http://schemas.microsoft.com/office/drawing/2014/main" id="{1CFC0509-58DE-4D30-AE25-56974D90B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3" b="-2"/>
          <a:stretch/>
        </p:blipFill>
        <p:spPr bwMode="auto"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4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80395C6-D27D-4BBA-8DC4-64D05C628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Marketing Component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1A6F05-76EB-4297-8710-29FAB43FC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 r="1834"/>
          <a:stretch/>
        </p:blipFill>
        <p:spPr bwMode="auto">
          <a:xfrm>
            <a:off x="1308652" y="2022613"/>
            <a:ext cx="9574696" cy="48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9648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C222A"/>
      </a:dk2>
      <a:lt2>
        <a:srgbClr val="E2E5E8"/>
      </a:lt2>
      <a:accent1>
        <a:srgbClr val="C38D4D"/>
      </a:accent1>
      <a:accent2>
        <a:srgbClr val="B14A3B"/>
      </a:accent2>
      <a:accent3>
        <a:srgbClr val="C34D6F"/>
      </a:accent3>
      <a:accent4>
        <a:srgbClr val="B13B8E"/>
      </a:accent4>
      <a:accent5>
        <a:srgbClr val="B54DC3"/>
      </a:accent5>
      <a:accent6>
        <a:srgbClr val="723BB1"/>
      </a:accent6>
      <a:hlink>
        <a:srgbClr val="BF3FB9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808</Words>
  <Application>Microsoft Office PowerPoint</Application>
  <PresentationFormat>Widescreen</PresentationFormat>
  <Paragraphs>98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</vt:lpstr>
      <vt:lpstr>Calibri</vt:lpstr>
      <vt:lpstr>Google Sans</vt:lpstr>
      <vt:lpstr>Merriweather</vt:lpstr>
      <vt:lpstr>Modern Love</vt:lpstr>
      <vt:lpstr>Neo Sans Std</vt:lpstr>
      <vt:lpstr>The Hand</vt:lpstr>
      <vt:lpstr>SketchyVTI</vt:lpstr>
      <vt:lpstr>MENGENAL SEO, SEM &amp; MEMBUAT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Marketing Component</vt:lpstr>
      <vt:lpstr>Mengenal SEO</vt:lpstr>
      <vt:lpstr>Organic Traffic</vt:lpstr>
      <vt:lpstr>Langkah jitu SEO</vt:lpstr>
      <vt:lpstr>Mengenal SEM</vt:lpstr>
      <vt:lpstr>Paid traffic</vt:lpstr>
      <vt:lpstr>PowerPoint Presentation</vt:lpstr>
      <vt:lpstr>PowerPoint Presentation</vt:lpstr>
      <vt:lpstr>Persamaan SEO &amp; SEM</vt:lpstr>
      <vt:lpstr>Perbedaan SEO dan SEM</vt:lpstr>
      <vt:lpstr>Strategy SEO dan SEM</vt:lpstr>
      <vt:lpstr>Algoritma Google</vt:lpstr>
      <vt:lpstr>Persiapan membuat WebSite</vt:lpstr>
      <vt:lpstr>Tips Membuat Website Menarik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MENGENAL SEO, SEM &amp; MEMBUAT WEBSITE</dc:title>
  <dc:creator>Nurina</dc:creator>
  <cp:lastModifiedBy>herminda herminda</cp:lastModifiedBy>
  <cp:revision>20</cp:revision>
  <dcterms:created xsi:type="dcterms:W3CDTF">2021-09-08T15:02:21Z</dcterms:created>
  <dcterms:modified xsi:type="dcterms:W3CDTF">2025-12-15T21:47:07Z</dcterms:modified>
</cp:coreProperties>
</file>